
<file path=[Content_Types].xml><?xml version="1.0" encoding="utf-8"?>
<Types xmlns="http://schemas.openxmlformats.org/package/2006/content-types">
  <Override PartName="/ppt/slides/slide5.xml" ContentType="application/vnd.openxmlformats-officedocument.presentationml.slide+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s/slide17.xml" ContentType="application/vnd.openxmlformats-officedocument.presentationml.slide+xml"/>
  <Override PartName="/ppt/notesSlides/notesSlide4.xml" ContentType="application/vnd.openxmlformats-officedocument.presentationml.notesSlide+xml"/>
  <Default Extension="bin" ContentType="application/vnd.openxmlformats-officedocument.presentationml.printerSettings"/>
  <Override PartName="/ppt/presProps.xml" ContentType="application/vnd.openxmlformats-officedocument.presentationml.presProps+xml"/>
  <Override PartName="/ppt/presentation.xml" ContentType="application/vnd.openxmlformats-officedocument.presentationml.presentation.main+xml"/>
  <Default Extension="png" ContentType="image/png"/>
  <Default Extension="wmf" ContentType="image/x-wmf"/>
  <Override PartName="/ppt/notesMasters/notesMaster1.xml" ContentType="application/vnd.openxmlformats-officedocument.presentationml.notesMaster+xml"/>
  <Default Extension="pdf" ContentType="application/pdf"/>
  <Override PartName="/docProps/core.xml" ContentType="application/vnd.openxmlformats-package.core-properties+xml"/>
  <Override PartName="/ppt/slides/slide10.xml" ContentType="application/vnd.openxmlformats-officedocument.presentationml.slide+xml"/>
  <Override PartName="/ppt/slideLayouts/slideLayout1.xml" ContentType="application/vnd.openxmlformats-officedocument.presentationml.slideLayout+xml"/>
  <Override PartName="/ppt/slides/slide14.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slideLayouts/slideLayout7.xml" ContentType="application/vnd.openxmlformats-officedocument.presentationml.slideLayout+xml"/>
  <Override PartName="/ppt/slides/slide1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theme/theme3.xml" ContentType="application/vnd.openxmlformats-officedocument.theme+xml"/>
  <Override PartName="/ppt/slides/slide1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theme/theme1.xml" ContentType="application/vnd.openxmlformats-officedocument.theme+xml"/>
  <Override PartName="/ppt/notesSlides/notesSlide3.xml" ContentType="application/vnd.openxmlformats-officedocument.presentationml.notesSlide+xml"/>
  <Override PartName="/ppt/slides/slide2.xml" ContentType="application/vnd.openxmlformats-officedocument.presentationml.slide+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Default Extension="xml" ContentType="application/xml"/>
  <Override PartName="/ppt/handoutMasters/handoutMaster1.xml" ContentType="application/vnd.openxmlformats-officedocument.presentationml.handoutMaster+xml"/>
  <Default Extension="jpeg" ContentType="image/jpeg"/>
  <Default Extension="rels" ContentType="application/vnd.openxmlformats-package.relationships+xml"/>
  <Override PartName="/ppt/viewProps.xml" ContentType="application/vnd.openxmlformats-officedocument.presentationml.viewProps+xml"/>
  <Override PartName="/docProps/app.xml" ContentType="application/vnd.openxmlformats-officedocument.extended-properties+xml"/>
  <Override PartName="/ppt/slides/slide11.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theme/theme2.xml" ContentType="application/vnd.openxmlformats-officedocument.theme+xml"/>
  <Override PartName="/ppt/slides/slide9.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s/slide1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9"/>
  </p:notesMasterIdLst>
  <p:handoutMasterIdLst>
    <p:handoutMasterId r:id="rId20"/>
  </p:handoutMasterIdLst>
  <p:sldIdLst>
    <p:sldId id="259" r:id="rId2"/>
    <p:sldId id="269" r:id="rId3"/>
    <p:sldId id="268" r:id="rId4"/>
    <p:sldId id="272" r:id="rId5"/>
    <p:sldId id="280" r:id="rId6"/>
    <p:sldId id="264" r:id="rId7"/>
    <p:sldId id="281" r:id="rId8"/>
    <p:sldId id="273" r:id="rId9"/>
    <p:sldId id="287" r:id="rId10"/>
    <p:sldId id="265" r:id="rId11"/>
    <p:sldId id="266" r:id="rId12"/>
    <p:sldId id="276" r:id="rId13"/>
    <p:sldId id="277" r:id="rId14"/>
    <p:sldId id="263" r:id="rId15"/>
    <p:sldId id="285" r:id="rId16"/>
    <p:sldId id="261"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FF00"/>
    <a:srgbClr val="FFFF00"/>
    <a:srgbClr val="FF8000"/>
    <a:srgbClr val="FF0000"/>
    <a:srgbClr val="150087"/>
    <a:srgbClr val="FCFF2E"/>
    <a:srgbClr val="66CCFF"/>
    <a:srgbClr val="66FFCC"/>
    <a:srgbClr val="CCFF66"/>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580" autoAdjust="0"/>
    <p:restoredTop sz="86850" autoAdjust="0"/>
  </p:normalViewPr>
  <p:slideViewPr>
    <p:cSldViewPr snapToGrid="0" snapToObjects="1">
      <p:cViewPr varScale="1">
        <p:scale>
          <a:sx n="78" d="100"/>
          <a:sy n="78" d="100"/>
        </p:scale>
        <p:origin x="-552" y="-104"/>
      </p:cViewPr>
      <p:guideLst>
        <p:guide orient="horz" pos="2160"/>
        <p:guide pos="2880"/>
      </p:guideLst>
    </p:cSldViewPr>
  </p:slideViewPr>
  <p:outlineViewPr>
    <p:cViewPr>
      <p:scale>
        <a:sx n="33" d="100"/>
        <a:sy n="33" d="100"/>
      </p:scale>
      <p:origin x="0" y="1650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9" Type="http://schemas.openxmlformats.org/officeDocument/2006/relationships/notesMaster" Target="notesMasters/notesMaster1.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8"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77DEBC3-4CC8-7E4C-A81B-72C9D950C5FB}" type="datetimeFigureOut">
              <a:rPr lang="en-US" smtClean="0"/>
              <a:pPr/>
              <a:t>7/13/12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7BEF64B-707E-364C-9E8E-431A4E10AFEB}"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82F08E-0282-C54B-9856-46E199D04C15}" type="datetimeFigureOut">
              <a:rPr lang="en-US" smtClean="0"/>
              <a:pPr/>
              <a:t>7/13/12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F5F8E6-09CC-3048-B9EB-D36900D68684}"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 refuge is a prerequisite feature of a refugium, yet not every refuge will result in a refugium.  If they are to scale-up to the level or refugia, refuges must be persistent over multiple disturbances, and often over multiple types of disturbances and stressors.  For example, the negative effects of ocean acidification on long-term coral growth and survival may compromise a deep refuge from thermal stress and preclude the realization of a deep refugium from modern global anthropogenic stressors.  Thus, refuges are interesting ecological phenomena, as they suggest mechanisms that can positively affect the demographics of organisms in the face of short and long-term stressors.  However, to maintain biodiversity over global change scales refuges must be robust at increasing </a:t>
            </a:r>
            <a:r>
              <a:rPr lang="en-US" sz="1200" kern="1200" dirty="0" err="1" smtClean="0">
                <a:solidFill>
                  <a:schemeClr val="tx1"/>
                </a:solidFill>
                <a:latin typeface="+mn-lt"/>
                <a:ea typeface="+mn-ea"/>
                <a:cs typeface="+mn-cs"/>
              </a:rPr>
              <a:t>spatio</a:t>
            </a:r>
            <a:r>
              <a:rPr lang="en-US" sz="1200" kern="1200" dirty="0" smtClean="0">
                <a:solidFill>
                  <a:schemeClr val="tx1"/>
                </a:solidFill>
                <a:latin typeface="+mn-lt"/>
                <a:ea typeface="+mn-ea"/>
                <a:cs typeface="+mn-cs"/>
              </a:rPr>
              <a:t>-temporal scales.</a:t>
            </a:r>
            <a:r>
              <a:rPr lang="en-US" dirty="0" smtClean="0"/>
              <a:t> </a:t>
            </a:r>
            <a:endParaRPr lang="en-US" dirty="0"/>
          </a:p>
        </p:txBody>
      </p:sp>
      <p:sp>
        <p:nvSpPr>
          <p:cNvPr id="4" name="Slide Number Placeholder 3"/>
          <p:cNvSpPr>
            <a:spLocks noGrp="1"/>
          </p:cNvSpPr>
          <p:nvPr>
            <p:ph type="sldNum" sz="quarter" idx="10"/>
          </p:nvPr>
        </p:nvSpPr>
        <p:spPr/>
        <p:txBody>
          <a:bodyPr/>
          <a:lstStyle/>
          <a:p>
            <a:fld id="{52F5F8E6-09CC-3048-B9EB-D36900D68684}"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in the reduced file size MACX </a:t>
            </a:r>
            <a:r>
              <a:rPr lang="en-US" dirty="0" err="1" smtClean="0"/>
              <a:t>Savana</a:t>
            </a:r>
            <a:r>
              <a:rPr lang="en-US" dirty="0" smtClean="0"/>
              <a:t>.</a:t>
            </a:r>
            <a:r>
              <a:rPr lang="en-US" baseline="0" dirty="0" smtClean="0"/>
              <a:t>  Present first.  Maybe enhance color on the 2010 </a:t>
            </a:r>
            <a:r>
              <a:rPr lang="en-US" baseline="0" dirty="0" err="1" smtClean="0"/>
              <a:t>Agaricia/br</a:t>
            </a:r>
            <a:r>
              <a:rPr lang="en-US" baseline="0" dirty="0" smtClean="0"/>
              <a:t>. </a:t>
            </a:r>
            <a:r>
              <a:rPr lang="en-US" baseline="0" dirty="0" err="1" smtClean="0"/>
              <a:t>Porites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2F5F8E6-09CC-3048-B9EB-D36900D68684}"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in the reduced file size MACX </a:t>
            </a:r>
            <a:r>
              <a:rPr lang="en-US" dirty="0" err="1" smtClean="0"/>
              <a:t>Savana</a:t>
            </a:r>
            <a:r>
              <a:rPr lang="en-US" dirty="0" smtClean="0"/>
              <a:t>.</a:t>
            </a:r>
            <a:r>
              <a:rPr lang="en-US" baseline="0" dirty="0" smtClean="0"/>
              <a:t>  Present first.  Maybe enhance color on the 2010 </a:t>
            </a:r>
            <a:r>
              <a:rPr lang="en-US" baseline="0" dirty="0" err="1" smtClean="0"/>
              <a:t>Agaricia/br</a:t>
            </a:r>
            <a:r>
              <a:rPr lang="en-US" baseline="0" dirty="0" smtClean="0"/>
              <a:t>. </a:t>
            </a:r>
            <a:r>
              <a:rPr lang="en-US" baseline="0" dirty="0" err="1" smtClean="0"/>
              <a:t>Porites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2F5F8E6-09CC-3048-B9EB-D36900D68684}"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Strength</a:t>
            </a:r>
            <a:r>
              <a:rPr lang="en-US" baseline="0" dirty="0" smtClean="0"/>
              <a:t> could also depend on the extent of the refuge and </a:t>
            </a:r>
            <a:r>
              <a:rPr lang="en-US" baseline="0" smtClean="0"/>
              <a:t>the persistence </a:t>
            </a:r>
            <a:r>
              <a:rPr lang="en-US" baseline="0" dirty="0" smtClean="0"/>
              <a:t>of the refuge with global change</a:t>
            </a:r>
            <a:endParaRPr lang="en-US" dirty="0"/>
          </a:p>
        </p:txBody>
      </p:sp>
      <p:sp>
        <p:nvSpPr>
          <p:cNvPr id="4" name="Slide Number Placeholder 3"/>
          <p:cNvSpPr>
            <a:spLocks noGrp="1"/>
          </p:cNvSpPr>
          <p:nvPr>
            <p:ph type="sldNum" sz="quarter" idx="10"/>
          </p:nvPr>
        </p:nvSpPr>
        <p:spPr/>
        <p:txBody>
          <a:bodyPr/>
          <a:lstStyle/>
          <a:p>
            <a:fld id="{A72B5973-BEA7-4FB7-A336-1E7EA9EA3172}"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DD48EB-051A-4BC0-8758-E3913CF3B3AD}" type="datetime1">
              <a:rPr lang="en-US" smtClean="0"/>
              <a:pPr/>
              <a:t>7/13/12</a:t>
            </a:fld>
            <a:endParaRPr lang="en-US"/>
          </a:p>
        </p:txBody>
      </p:sp>
      <p:sp>
        <p:nvSpPr>
          <p:cNvPr id="5" name="Footer Placeholder 4"/>
          <p:cNvSpPr>
            <a:spLocks noGrp="1"/>
          </p:cNvSpPr>
          <p:nvPr>
            <p:ph type="ftr" sz="quarter" idx="11"/>
          </p:nvPr>
        </p:nvSpPr>
        <p:spPr/>
        <p:txBody>
          <a:bodyPr/>
          <a:lstStyle/>
          <a:p>
            <a:r>
              <a:rPr lang="en-US" smtClean="0"/>
              <a:t>ICRS 2012 - Reef Refuges</a:t>
            </a:r>
            <a:endParaRPr lang="en-US"/>
          </a:p>
        </p:txBody>
      </p:sp>
      <p:sp>
        <p:nvSpPr>
          <p:cNvPr id="6" name="Slide Number Placeholder 5"/>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E879D8-FB5A-486C-A35B-4DEF08634027}" type="datetime1">
              <a:rPr lang="en-US" smtClean="0"/>
              <a:pPr/>
              <a:t>7/13/12</a:t>
            </a:fld>
            <a:endParaRPr lang="en-US"/>
          </a:p>
        </p:txBody>
      </p:sp>
      <p:sp>
        <p:nvSpPr>
          <p:cNvPr id="5" name="Footer Placeholder 4"/>
          <p:cNvSpPr>
            <a:spLocks noGrp="1"/>
          </p:cNvSpPr>
          <p:nvPr>
            <p:ph type="ftr" sz="quarter" idx="11"/>
          </p:nvPr>
        </p:nvSpPr>
        <p:spPr/>
        <p:txBody>
          <a:bodyPr/>
          <a:lstStyle/>
          <a:p>
            <a:r>
              <a:rPr lang="en-US" smtClean="0"/>
              <a:t>ICRS 2012 - Reef Refuges</a:t>
            </a:r>
            <a:endParaRPr lang="en-US"/>
          </a:p>
        </p:txBody>
      </p:sp>
      <p:sp>
        <p:nvSpPr>
          <p:cNvPr id="6" name="Slide Number Placeholder 5"/>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5B5E41-8E41-4BDA-AA3D-E0864A62E052}" type="datetime1">
              <a:rPr lang="en-US" smtClean="0"/>
              <a:pPr/>
              <a:t>7/13/12</a:t>
            </a:fld>
            <a:endParaRPr lang="en-US"/>
          </a:p>
        </p:txBody>
      </p:sp>
      <p:sp>
        <p:nvSpPr>
          <p:cNvPr id="5" name="Footer Placeholder 4"/>
          <p:cNvSpPr>
            <a:spLocks noGrp="1"/>
          </p:cNvSpPr>
          <p:nvPr>
            <p:ph type="ftr" sz="quarter" idx="11"/>
          </p:nvPr>
        </p:nvSpPr>
        <p:spPr/>
        <p:txBody>
          <a:bodyPr/>
          <a:lstStyle/>
          <a:p>
            <a:r>
              <a:rPr lang="en-US" smtClean="0"/>
              <a:t>ICRS 2012 - Reef Refuges</a:t>
            </a:r>
            <a:endParaRPr lang="en-US"/>
          </a:p>
        </p:txBody>
      </p:sp>
      <p:sp>
        <p:nvSpPr>
          <p:cNvPr id="6" name="Slide Number Placeholder 5"/>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BEDE31-77C4-43C4-BB10-47FE6D8A00C8}" type="datetime1">
              <a:rPr lang="en-US" smtClean="0"/>
              <a:pPr/>
              <a:t>7/13/12</a:t>
            </a:fld>
            <a:endParaRPr lang="en-US"/>
          </a:p>
        </p:txBody>
      </p:sp>
      <p:sp>
        <p:nvSpPr>
          <p:cNvPr id="6" name="Footer Placeholder 5"/>
          <p:cNvSpPr>
            <a:spLocks noGrp="1"/>
          </p:cNvSpPr>
          <p:nvPr>
            <p:ph type="ftr" sz="quarter" idx="11"/>
          </p:nvPr>
        </p:nvSpPr>
        <p:spPr/>
        <p:txBody>
          <a:bodyPr/>
          <a:lstStyle/>
          <a:p>
            <a:r>
              <a:rPr lang="en-US" smtClean="0"/>
              <a:t>ICRS 2012 - Reef Refuges</a:t>
            </a:r>
            <a:endParaRPr lang="en-US"/>
          </a:p>
        </p:txBody>
      </p:sp>
      <p:sp>
        <p:nvSpPr>
          <p:cNvPr id="7" name="Slide Number Placeholder 6"/>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D7D24F-EE60-4611-A721-922BB5BCC611}" type="datetime1">
              <a:rPr lang="en-US" smtClean="0"/>
              <a:pPr/>
              <a:t>7/13/12</a:t>
            </a:fld>
            <a:endParaRPr lang="en-US"/>
          </a:p>
        </p:txBody>
      </p:sp>
      <p:sp>
        <p:nvSpPr>
          <p:cNvPr id="8" name="Footer Placeholder 7"/>
          <p:cNvSpPr>
            <a:spLocks noGrp="1"/>
          </p:cNvSpPr>
          <p:nvPr>
            <p:ph type="ftr" sz="quarter" idx="11"/>
          </p:nvPr>
        </p:nvSpPr>
        <p:spPr/>
        <p:txBody>
          <a:bodyPr/>
          <a:lstStyle/>
          <a:p>
            <a:r>
              <a:rPr lang="en-US" smtClean="0"/>
              <a:t>ICRS 2012 - Reef Refuges</a:t>
            </a:r>
            <a:endParaRPr lang="en-US"/>
          </a:p>
        </p:txBody>
      </p:sp>
      <p:sp>
        <p:nvSpPr>
          <p:cNvPr id="9" name="Slide Number Placeholder 8"/>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3159DB-D887-4240-BCAB-E635EE048B03}" type="datetime1">
              <a:rPr lang="en-US" smtClean="0"/>
              <a:pPr/>
              <a:t>7/13/12</a:t>
            </a:fld>
            <a:endParaRPr lang="en-US"/>
          </a:p>
        </p:txBody>
      </p:sp>
      <p:sp>
        <p:nvSpPr>
          <p:cNvPr id="4" name="Footer Placeholder 3"/>
          <p:cNvSpPr>
            <a:spLocks noGrp="1"/>
          </p:cNvSpPr>
          <p:nvPr>
            <p:ph type="ftr" sz="quarter" idx="11"/>
          </p:nvPr>
        </p:nvSpPr>
        <p:spPr/>
        <p:txBody>
          <a:bodyPr/>
          <a:lstStyle/>
          <a:p>
            <a:r>
              <a:rPr lang="en-US" smtClean="0"/>
              <a:t>ICRS 2012 - Reef Refuges</a:t>
            </a:r>
            <a:endParaRPr lang="en-US"/>
          </a:p>
        </p:txBody>
      </p:sp>
      <p:sp>
        <p:nvSpPr>
          <p:cNvPr id="5" name="Slide Number Placeholder 4"/>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3FDE0-0A78-4A40-A8C4-A4C9C1386278}" type="datetime1">
              <a:rPr lang="en-US" smtClean="0"/>
              <a:pPr/>
              <a:t>7/13/12</a:t>
            </a:fld>
            <a:endParaRPr lang="en-US"/>
          </a:p>
        </p:txBody>
      </p:sp>
      <p:sp>
        <p:nvSpPr>
          <p:cNvPr id="3" name="Footer Placeholder 2"/>
          <p:cNvSpPr>
            <a:spLocks noGrp="1"/>
          </p:cNvSpPr>
          <p:nvPr>
            <p:ph type="ftr" sz="quarter" idx="11"/>
          </p:nvPr>
        </p:nvSpPr>
        <p:spPr/>
        <p:txBody>
          <a:bodyPr/>
          <a:lstStyle/>
          <a:p>
            <a:r>
              <a:rPr lang="en-US" smtClean="0"/>
              <a:t>ICRS 2012 - Reef Refuges</a:t>
            </a:r>
            <a:endParaRPr lang="en-US"/>
          </a:p>
        </p:txBody>
      </p:sp>
      <p:sp>
        <p:nvSpPr>
          <p:cNvPr id="4" name="Slide Number Placeholder 3"/>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4B6009-83DF-4B0B-8868-1AA044D6DCA3}" type="datetime1">
              <a:rPr lang="en-US" smtClean="0"/>
              <a:pPr/>
              <a:t>7/13/12</a:t>
            </a:fld>
            <a:endParaRPr lang="en-US"/>
          </a:p>
        </p:txBody>
      </p:sp>
      <p:sp>
        <p:nvSpPr>
          <p:cNvPr id="6" name="Footer Placeholder 5"/>
          <p:cNvSpPr>
            <a:spLocks noGrp="1"/>
          </p:cNvSpPr>
          <p:nvPr>
            <p:ph type="ftr" sz="quarter" idx="11"/>
          </p:nvPr>
        </p:nvSpPr>
        <p:spPr/>
        <p:txBody>
          <a:bodyPr/>
          <a:lstStyle/>
          <a:p>
            <a:r>
              <a:rPr lang="en-US" smtClean="0"/>
              <a:t>ICRS 2012 - Reef Refuges</a:t>
            </a:r>
            <a:endParaRPr lang="en-US"/>
          </a:p>
        </p:txBody>
      </p:sp>
      <p:sp>
        <p:nvSpPr>
          <p:cNvPr id="7" name="Slide Number Placeholder 6"/>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DE590A-CC5D-43CA-944F-D39D93123DAD}" type="datetime1">
              <a:rPr lang="en-US" smtClean="0"/>
              <a:pPr/>
              <a:t>7/13/12</a:t>
            </a:fld>
            <a:endParaRPr lang="en-US"/>
          </a:p>
        </p:txBody>
      </p:sp>
      <p:sp>
        <p:nvSpPr>
          <p:cNvPr id="6" name="Footer Placeholder 5"/>
          <p:cNvSpPr>
            <a:spLocks noGrp="1"/>
          </p:cNvSpPr>
          <p:nvPr>
            <p:ph type="ftr" sz="quarter" idx="11"/>
          </p:nvPr>
        </p:nvSpPr>
        <p:spPr/>
        <p:txBody>
          <a:bodyPr/>
          <a:lstStyle/>
          <a:p>
            <a:r>
              <a:rPr lang="en-US" smtClean="0"/>
              <a:t>ICRS 2012 - Reef Refuges</a:t>
            </a:r>
            <a:endParaRPr lang="en-US"/>
          </a:p>
        </p:txBody>
      </p:sp>
      <p:sp>
        <p:nvSpPr>
          <p:cNvPr id="7" name="Slide Number Placeholder 6"/>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45E8D-3B38-4845-AF71-280E80A9AE98}" type="datetime1">
              <a:rPr lang="en-US" smtClean="0"/>
              <a:pPr/>
              <a:t>7/13/12</a:t>
            </a:fld>
            <a:endParaRPr lang="en-US"/>
          </a:p>
        </p:txBody>
      </p:sp>
      <p:sp>
        <p:nvSpPr>
          <p:cNvPr id="5" name="Footer Placeholder 4"/>
          <p:cNvSpPr>
            <a:spLocks noGrp="1"/>
          </p:cNvSpPr>
          <p:nvPr>
            <p:ph type="ftr" sz="quarter" idx="11"/>
          </p:nvPr>
        </p:nvSpPr>
        <p:spPr/>
        <p:txBody>
          <a:bodyPr/>
          <a:lstStyle/>
          <a:p>
            <a:r>
              <a:rPr lang="en-US" smtClean="0"/>
              <a:t>ICRS 2012 - Reef Refuges</a:t>
            </a:r>
            <a:endParaRPr lang="en-US"/>
          </a:p>
        </p:txBody>
      </p:sp>
      <p:sp>
        <p:nvSpPr>
          <p:cNvPr id="6" name="Slide Number Placeholder 5"/>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8ACE40-A1BF-46EB-A511-526868C48CEC}" type="datetime1">
              <a:rPr lang="en-US" smtClean="0"/>
              <a:pPr/>
              <a:t>7/13/12</a:t>
            </a:fld>
            <a:endParaRPr lang="en-US"/>
          </a:p>
        </p:txBody>
      </p:sp>
      <p:sp>
        <p:nvSpPr>
          <p:cNvPr id="5" name="Footer Placeholder 4"/>
          <p:cNvSpPr>
            <a:spLocks noGrp="1"/>
          </p:cNvSpPr>
          <p:nvPr>
            <p:ph type="ftr" sz="quarter" idx="11"/>
          </p:nvPr>
        </p:nvSpPr>
        <p:spPr/>
        <p:txBody>
          <a:bodyPr/>
          <a:lstStyle/>
          <a:p>
            <a:r>
              <a:rPr lang="en-US" smtClean="0"/>
              <a:t>ICRS 2012 - Reef Refuges</a:t>
            </a:r>
            <a:endParaRPr lang="en-US"/>
          </a:p>
        </p:txBody>
      </p:sp>
      <p:sp>
        <p:nvSpPr>
          <p:cNvPr id="6" name="Slide Number Placeholder 5"/>
          <p:cNvSpPr>
            <a:spLocks noGrp="1"/>
          </p:cNvSpPr>
          <p:nvPr>
            <p:ph type="sldNum" sz="quarter" idx="12"/>
          </p:nvPr>
        </p:nvSpPr>
        <p:spPr/>
        <p:txBody>
          <a:bodyPr/>
          <a:lstStyle/>
          <a:p>
            <a:fld id="{D7D577A8-B4A1-B645-A14D-32A9325C672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58000">
              <a:schemeClr val="tx2">
                <a:lumMod val="50000"/>
              </a:schemeClr>
            </a:gs>
            <a:gs pos="100000">
              <a:srgbClr val="FFFFFF"/>
            </a:gs>
            <a:gs pos="95000">
              <a:schemeClr val="tx2">
                <a:lumMod val="60000"/>
                <a:lumOff val="40000"/>
              </a:schemeClr>
            </a:gs>
            <a:gs pos="23000">
              <a:schemeClr val="tx1"/>
            </a:gs>
          </a:gsLst>
          <a:lin ang="162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83CBEC-0159-466D-85B6-A00BE87130F7}" type="datetime1">
              <a:rPr lang="en-US" smtClean="0"/>
              <a:pPr/>
              <a:t>7/13/12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ICRS 2012 - Reef Refuges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D577A8-B4A1-B645-A14D-32A9325C67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8.pd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 Id="rId3"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jpeg"/><Relationship Id="rId3" Type="http://schemas.openxmlformats.org/officeDocument/2006/relationships/image" Target="../media/image23.pdf"/><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Content Placeholder 9" descr="IMG_3790 copy.jpg"/>
          <p:cNvPicPr>
            <a:picLocks noChangeAspect="1"/>
          </p:cNvPicPr>
          <p:nvPr/>
        </p:nvPicPr>
        <p:blipFill>
          <a:blip r:embed="rId2"/>
          <a:srcRect l="-9488" r="-9488"/>
          <a:stretch>
            <a:fillRect/>
          </a:stretch>
        </p:blipFill>
        <p:spPr>
          <a:xfrm>
            <a:off x="-878087" y="-3657600"/>
            <a:ext cx="10972800" cy="12296952"/>
          </a:xfrm>
          <a:prstGeom prst="rect">
            <a:avLst/>
          </a:prstGeom>
        </p:spPr>
      </p:pic>
      <p:sp>
        <p:nvSpPr>
          <p:cNvPr id="2" name="Title 1"/>
          <p:cNvSpPr>
            <a:spLocks noGrp="1"/>
          </p:cNvSpPr>
          <p:nvPr>
            <p:ph type="ctrTitle"/>
          </p:nvPr>
        </p:nvSpPr>
        <p:spPr>
          <a:xfrm>
            <a:off x="685800" y="1844675"/>
            <a:ext cx="7772400" cy="2041526"/>
          </a:xfrm>
          <a:solidFill>
            <a:schemeClr val="tx1">
              <a:alpha val="70000"/>
            </a:schemeClr>
          </a:solidFill>
        </p:spPr>
        <p:txBody>
          <a:bodyPr>
            <a:normAutofit fontScale="90000"/>
          </a:bodyPr>
          <a:lstStyle/>
          <a:p>
            <a:r>
              <a:rPr lang="en-US" dirty="0" smtClean="0">
                <a:solidFill>
                  <a:srgbClr val="FFFF00"/>
                </a:solidFill>
              </a:rPr>
              <a:t>The Relevance of Refugia </a:t>
            </a:r>
            <a:br>
              <a:rPr lang="en-US" dirty="0" smtClean="0">
                <a:solidFill>
                  <a:srgbClr val="FFFF00"/>
                </a:solidFill>
              </a:rPr>
            </a:br>
            <a:r>
              <a:rPr lang="en-US" dirty="0" smtClean="0">
                <a:solidFill>
                  <a:srgbClr val="FFFF00"/>
                </a:solidFill>
              </a:rPr>
              <a:t>for Corals and Coral Reefs </a:t>
            </a:r>
            <a:br>
              <a:rPr lang="en-US" dirty="0" smtClean="0">
                <a:solidFill>
                  <a:srgbClr val="FFFF00"/>
                </a:solidFill>
              </a:rPr>
            </a:br>
            <a:r>
              <a:rPr lang="en-US" dirty="0" smtClean="0">
                <a:solidFill>
                  <a:srgbClr val="FFFF00"/>
                </a:solidFill>
              </a:rPr>
              <a:t>of the Future</a:t>
            </a:r>
            <a:endParaRPr lang="en-US" dirty="0">
              <a:solidFill>
                <a:srgbClr val="FFFF00"/>
              </a:solidFill>
            </a:endParaRPr>
          </a:p>
        </p:txBody>
      </p:sp>
      <p:sp>
        <p:nvSpPr>
          <p:cNvPr id="3" name="Subtitle 2"/>
          <p:cNvSpPr>
            <a:spLocks noGrp="1"/>
          </p:cNvSpPr>
          <p:nvPr>
            <p:ph type="subTitle" idx="1"/>
          </p:nvPr>
        </p:nvSpPr>
        <p:spPr>
          <a:xfrm>
            <a:off x="1371600" y="4064000"/>
            <a:ext cx="6400800" cy="1384300"/>
          </a:xfrm>
          <a:solidFill>
            <a:schemeClr val="tx1">
              <a:alpha val="70000"/>
            </a:schemeClr>
          </a:solidFill>
        </p:spPr>
        <p:txBody>
          <a:bodyPr>
            <a:normAutofit/>
          </a:bodyPr>
          <a:lstStyle/>
          <a:p>
            <a:r>
              <a:rPr lang="en-US" dirty="0" smtClean="0">
                <a:solidFill>
                  <a:schemeClr val="bg1"/>
                </a:solidFill>
              </a:rPr>
              <a:t>Tyler B. Smith</a:t>
            </a:r>
          </a:p>
          <a:p>
            <a:r>
              <a:rPr lang="en-US" dirty="0" smtClean="0">
                <a:solidFill>
                  <a:schemeClr val="bg1"/>
                </a:solidFill>
              </a:rPr>
              <a:t>University of the Virgin Islands</a:t>
            </a:r>
            <a:endParaRPr lang="en-US" dirty="0">
              <a:solidFill>
                <a:schemeClr val="bg1"/>
              </a:solidFill>
            </a:endParaRPr>
          </a:p>
        </p:txBody>
      </p:sp>
      <p:pic>
        <p:nvPicPr>
          <p:cNvPr id="4" name="Picture 3" descr="CMESLogoProof_v4clear-sm2.jpg"/>
          <p:cNvPicPr>
            <a:picLocks noChangeAspect="1"/>
          </p:cNvPicPr>
          <p:nvPr/>
        </p:nvPicPr>
        <p:blipFill>
          <a:blip r:embed="rId3"/>
          <a:stretch>
            <a:fillRect/>
          </a:stretch>
        </p:blipFill>
        <p:spPr>
          <a:xfrm>
            <a:off x="3609550" y="375323"/>
            <a:ext cx="1938766" cy="1113404"/>
          </a:xfrm>
          <a:prstGeom prst="rect">
            <a:avLst/>
          </a:prstGeom>
        </p:spPr>
      </p:pic>
      <p:pic>
        <p:nvPicPr>
          <p:cNvPr id="5" name="Picture 19" descr="noaa-logo.png"/>
          <p:cNvPicPr>
            <a:picLocks noChangeAspect="1"/>
          </p:cNvPicPr>
          <p:nvPr/>
        </p:nvPicPr>
        <p:blipFill>
          <a:blip r:embed="rId4"/>
          <a:srcRect/>
          <a:stretch>
            <a:fillRect/>
          </a:stretch>
        </p:blipFill>
        <p:spPr bwMode="auto">
          <a:xfrm>
            <a:off x="468952" y="716125"/>
            <a:ext cx="902648" cy="914400"/>
          </a:xfrm>
          <a:prstGeom prst="rect">
            <a:avLst/>
          </a:prstGeom>
          <a:noFill/>
          <a:ln w="9525">
            <a:noFill/>
            <a:miter lim="800000"/>
            <a:headEnd/>
            <a:tailEnd/>
          </a:ln>
        </p:spPr>
      </p:pic>
      <p:pic>
        <p:nvPicPr>
          <p:cNvPr id="6" name="Picture 5" descr="CZMLogonew2"/>
          <p:cNvPicPr>
            <a:picLocks noChangeAspect="1"/>
          </p:cNvPicPr>
          <p:nvPr/>
        </p:nvPicPr>
        <p:blipFill>
          <a:blip r:embed="rId5"/>
          <a:srcRect/>
          <a:stretch>
            <a:fillRect/>
          </a:stretch>
        </p:blipFill>
        <p:spPr bwMode="auto">
          <a:xfrm>
            <a:off x="468952" y="5638800"/>
            <a:ext cx="904351" cy="914400"/>
          </a:xfrm>
          <a:prstGeom prst="rect">
            <a:avLst/>
          </a:prstGeom>
          <a:noFill/>
          <a:ln w="9525">
            <a:noFill/>
            <a:miter lim="800000"/>
            <a:headEnd/>
            <a:tailEnd/>
          </a:ln>
        </p:spPr>
      </p:pic>
      <p:pic>
        <p:nvPicPr>
          <p:cNvPr id="7" name="Picture 8" descr="images"/>
          <p:cNvPicPr>
            <a:picLocks noChangeAspect="1" noChangeArrowheads="1"/>
          </p:cNvPicPr>
          <p:nvPr/>
        </p:nvPicPr>
        <p:blipFill>
          <a:blip r:embed="rId6"/>
          <a:srcRect/>
          <a:stretch>
            <a:fillRect/>
          </a:stretch>
        </p:blipFill>
        <p:spPr bwMode="auto">
          <a:xfrm>
            <a:off x="7607414" y="716125"/>
            <a:ext cx="922152" cy="922152"/>
          </a:xfrm>
          <a:prstGeom prst="rect">
            <a:avLst/>
          </a:prstGeom>
          <a:noFill/>
          <a:ln w="9525">
            <a:noFill/>
            <a:miter lim="800000"/>
            <a:headEnd/>
            <a:tailEnd/>
          </a:ln>
        </p:spPr>
      </p:pic>
      <p:pic>
        <p:nvPicPr>
          <p:cNvPr id="8" name="Picture 7" descr="VI-EPSCoR LOGO.jpg"/>
          <p:cNvPicPr>
            <a:picLocks noChangeAspect="1"/>
          </p:cNvPicPr>
          <p:nvPr/>
        </p:nvPicPr>
        <p:blipFill>
          <a:blip r:embed="rId7"/>
          <a:stretch>
            <a:fillRect/>
          </a:stretch>
        </p:blipFill>
        <p:spPr>
          <a:xfrm>
            <a:off x="3584150" y="6063024"/>
            <a:ext cx="2033829" cy="640080"/>
          </a:xfrm>
          <a:prstGeom prst="rect">
            <a:avLst/>
          </a:prstGeom>
        </p:spPr>
      </p:pic>
      <p:pic>
        <p:nvPicPr>
          <p:cNvPr id="9" name="Picture 8" descr="cfmc_logo.jpg"/>
          <p:cNvPicPr>
            <a:picLocks noChangeAspect="1"/>
          </p:cNvPicPr>
          <p:nvPr/>
        </p:nvPicPr>
        <p:blipFill>
          <a:blip r:embed="rId8"/>
          <a:stretch>
            <a:fillRect/>
          </a:stretch>
        </p:blipFill>
        <p:spPr>
          <a:xfrm>
            <a:off x="7607414" y="5791200"/>
            <a:ext cx="1076908" cy="762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FF00"/>
                </a:solidFill>
              </a:rPr>
              <a:t>Refuge(s</a:t>
            </a:r>
            <a:r>
              <a:rPr lang="en-US" dirty="0" smtClean="0">
                <a:solidFill>
                  <a:srgbClr val="FFFF00"/>
                </a:solidFill>
              </a:rPr>
              <a:t>) vs. </a:t>
            </a:r>
            <a:r>
              <a:rPr lang="en-US" dirty="0" err="1" smtClean="0">
                <a:solidFill>
                  <a:srgbClr val="FFFF00"/>
                </a:solidFill>
              </a:rPr>
              <a:t>Refugium(ia</a:t>
            </a:r>
            <a:r>
              <a:rPr lang="en-US" dirty="0" smtClean="0">
                <a:solidFill>
                  <a:srgbClr val="FFFF00"/>
                </a:solidFill>
              </a:rPr>
              <a:t>)</a:t>
            </a:r>
            <a:endParaRPr lang="en-US" dirty="0">
              <a:solidFill>
                <a:srgbClr val="FFFF00"/>
              </a:solidFill>
            </a:endParaRPr>
          </a:p>
        </p:txBody>
      </p:sp>
      <p:sp>
        <p:nvSpPr>
          <p:cNvPr id="3" name="Content Placeholder 2"/>
          <p:cNvSpPr>
            <a:spLocks noGrp="1"/>
          </p:cNvSpPr>
          <p:nvPr>
            <p:ph idx="1"/>
          </p:nvPr>
        </p:nvSpPr>
        <p:spPr/>
        <p:txBody>
          <a:bodyPr>
            <a:normAutofit/>
          </a:bodyPr>
          <a:lstStyle/>
          <a:p>
            <a:pPr>
              <a:buNone/>
            </a:pPr>
            <a:r>
              <a:rPr lang="en-US" sz="2400" dirty="0" smtClean="0">
                <a:solidFill>
                  <a:srgbClr val="FFFFFF"/>
                </a:solidFill>
              </a:rPr>
              <a:t>Definitions after Keppel et al. 2012:</a:t>
            </a:r>
          </a:p>
          <a:p>
            <a:r>
              <a:rPr lang="en-US" sz="2400" dirty="0" smtClean="0">
                <a:solidFill>
                  <a:srgbClr val="FFFF00"/>
                </a:solidFill>
              </a:rPr>
              <a:t>Refuges </a:t>
            </a:r>
            <a:r>
              <a:rPr lang="en-US" sz="2400" dirty="0" smtClean="0">
                <a:solidFill>
                  <a:srgbClr val="FFFFFF"/>
                </a:solidFill>
              </a:rPr>
              <a:t>are “microhabitats providing spatial and/or temporal protection from disturbances or advantages in biotic interactions.”</a:t>
            </a:r>
          </a:p>
          <a:p>
            <a:pPr lvl="1"/>
            <a:r>
              <a:rPr lang="en-US" sz="2000" dirty="0" smtClean="0">
                <a:solidFill>
                  <a:srgbClr val="FFFFFF"/>
                </a:solidFill>
              </a:rPr>
              <a:t>e.g., refuges from predation, competition, stress</a:t>
            </a:r>
          </a:p>
          <a:p>
            <a:r>
              <a:rPr lang="en-US" sz="2400" dirty="0" smtClean="0">
                <a:solidFill>
                  <a:srgbClr val="FFFF00"/>
                </a:solidFill>
              </a:rPr>
              <a:t>Refugia </a:t>
            </a:r>
            <a:r>
              <a:rPr lang="en-US" sz="2400" dirty="0" smtClean="0">
                <a:solidFill>
                  <a:srgbClr val="FFFFFF"/>
                </a:solidFill>
              </a:rPr>
              <a:t>are “habitats that components of biodiversity retreat to, persist in and can potentially expand from under changing environmental conditions.”</a:t>
            </a:r>
          </a:p>
          <a:p>
            <a:pPr lvl="1"/>
            <a:r>
              <a:rPr lang="en-US" sz="2000" dirty="0" smtClean="0">
                <a:solidFill>
                  <a:srgbClr val="FFFFFF"/>
                </a:solidFill>
              </a:rPr>
              <a:t>e.g., Quaternary refugia of temperate European trees from </a:t>
            </a:r>
            <a:r>
              <a:rPr lang="en-US" sz="2000" dirty="0" err="1" smtClean="0">
                <a:solidFill>
                  <a:srgbClr val="FFFFFF"/>
                </a:solidFill>
              </a:rPr>
              <a:t>glaciation</a:t>
            </a:r>
            <a:r>
              <a:rPr lang="en-US" sz="2000" dirty="0" smtClean="0">
                <a:solidFill>
                  <a:srgbClr val="FFFFFF"/>
                </a:solidFill>
              </a:rPr>
              <a:t> (</a:t>
            </a:r>
            <a:r>
              <a:rPr lang="en-US" sz="2000" dirty="0" err="1" smtClean="0">
                <a:solidFill>
                  <a:srgbClr val="FFFFFF"/>
                </a:solidFill>
              </a:rPr>
              <a:t>Tzedakis</a:t>
            </a:r>
            <a:r>
              <a:rPr lang="en-US" sz="2000" dirty="0" smtClean="0">
                <a:solidFill>
                  <a:srgbClr val="FFFFFF"/>
                </a:solidFill>
              </a:rPr>
              <a:t> et al. 2002)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ounded Rectangle 4"/>
          <p:cNvSpPr/>
          <p:nvPr/>
        </p:nvSpPr>
        <p:spPr>
          <a:xfrm>
            <a:off x="995335" y="537765"/>
            <a:ext cx="7161904" cy="584682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Reef Refuges Concept Diagram.pdf"/>
          <p:cNvPicPr>
            <a:picLocks noChangeAspect="1"/>
          </p:cNvPicPr>
          <p:nvPr/>
        </p:nvPicPr>
        <mc:AlternateContent>
          <mc:Choice xmlns:ma="http://schemas.microsoft.com/office/mac/drawingml/2008/main" Requires="ma">
            <p:blipFill>
              <a:blip r:embed="rId3"/>
              <a:srcRect l="11634" t="8676" r="17338" b="15579"/>
              <a:stretch>
                <a:fillRect/>
              </a:stretch>
            </p:blipFill>
          </mc:Choice>
          <mc:Fallback>
            <p:blipFill>
              <a:blip r:embed="rId4"/>
              <a:srcRect l="11634" t="8676" r="17338" b="15579"/>
              <a:stretch>
                <a:fillRect/>
              </a:stretch>
            </p:blipFill>
          </mc:Fallback>
        </mc:AlternateContent>
        <p:spPr>
          <a:xfrm>
            <a:off x="1407211" y="869583"/>
            <a:ext cx="6303840" cy="5194631"/>
          </a:xfrm>
          <a:prstGeom prst="rect">
            <a:avLst/>
          </a:prstGeom>
        </p:spPr>
      </p:pic>
      <p:sp>
        <p:nvSpPr>
          <p:cNvPr id="6" name="TextBox 5"/>
          <p:cNvSpPr txBox="1"/>
          <p:nvPr/>
        </p:nvSpPr>
        <p:spPr>
          <a:xfrm>
            <a:off x="6387086" y="6387465"/>
            <a:ext cx="2647930" cy="276999"/>
          </a:xfrm>
          <a:prstGeom prst="rect">
            <a:avLst/>
          </a:prstGeom>
          <a:noFill/>
        </p:spPr>
        <p:txBody>
          <a:bodyPr wrap="none" rtlCol="0">
            <a:spAutoFit/>
          </a:bodyPr>
          <a:lstStyle/>
          <a:p>
            <a:r>
              <a:rPr lang="en-US" sz="1200" dirty="0" smtClean="0">
                <a:solidFill>
                  <a:srgbClr val="FFFFFF"/>
                </a:solidFill>
              </a:rPr>
              <a:t>Image credits: NOAA, </a:t>
            </a:r>
            <a:r>
              <a:rPr lang="en-US" sz="1200" dirty="0" err="1" smtClean="0">
                <a:solidFill>
                  <a:srgbClr val="FFFFFF"/>
                </a:solidFill>
              </a:rPr>
              <a:t>Iliana</a:t>
            </a:r>
            <a:r>
              <a:rPr lang="en-US" sz="1200" dirty="0" smtClean="0">
                <a:solidFill>
                  <a:srgbClr val="FFFFFF"/>
                </a:solidFill>
              </a:rPr>
              <a:t> </a:t>
            </a:r>
            <a:r>
              <a:rPr lang="en-US" sz="1200" dirty="0" err="1" smtClean="0">
                <a:solidFill>
                  <a:srgbClr val="FFFFFF"/>
                </a:solidFill>
              </a:rPr>
              <a:t>Chollett</a:t>
            </a:r>
            <a:endParaRPr lang="en-US" sz="1200" dirty="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Conditions for a Refugium</a:t>
            </a:r>
            <a:endParaRPr lang="en-US" dirty="0">
              <a:solidFill>
                <a:srgbClr val="FFFF00"/>
              </a:solidFill>
            </a:endParaRPr>
          </a:p>
        </p:txBody>
      </p:sp>
      <p:sp>
        <p:nvSpPr>
          <p:cNvPr id="3" name="Content Placeholder 2"/>
          <p:cNvSpPr>
            <a:spLocks noGrp="1"/>
          </p:cNvSpPr>
          <p:nvPr>
            <p:ph idx="1"/>
          </p:nvPr>
        </p:nvSpPr>
        <p:spPr/>
        <p:txBody>
          <a:bodyPr>
            <a:normAutofit fontScale="70000" lnSpcReduction="20000"/>
          </a:bodyPr>
          <a:lstStyle/>
          <a:p>
            <a:pPr>
              <a:spcAft>
                <a:spcPts val="1200"/>
              </a:spcAft>
            </a:pPr>
            <a:r>
              <a:rPr lang="en-US" dirty="0" smtClean="0">
                <a:solidFill>
                  <a:schemeClr val="accent3">
                    <a:lumMod val="60000"/>
                    <a:lumOff val="40000"/>
                  </a:schemeClr>
                </a:solidFill>
              </a:rPr>
              <a:t>Refuge = necessary, but insufficient condition for a refugium </a:t>
            </a:r>
          </a:p>
          <a:p>
            <a:pPr>
              <a:spcAft>
                <a:spcPts val="1200"/>
              </a:spcAft>
            </a:pPr>
            <a:r>
              <a:rPr lang="en-US" dirty="0" smtClean="0">
                <a:solidFill>
                  <a:schemeClr val="bg1"/>
                </a:solidFill>
              </a:rPr>
              <a:t>Refuges suggest mechanisms that can positively affect the demographics of organisms in the face of short and long-term stressors</a:t>
            </a:r>
          </a:p>
          <a:p>
            <a:pPr>
              <a:spcAft>
                <a:spcPts val="1200"/>
              </a:spcAft>
            </a:pPr>
            <a:r>
              <a:rPr lang="en-US" dirty="0" smtClean="0">
                <a:solidFill>
                  <a:schemeClr val="bg1"/>
                </a:solidFill>
              </a:rPr>
              <a:t>To scale to refugia…refuges must be persistent over multiple disturbances/multiple types of disturbances and stressors</a:t>
            </a:r>
          </a:p>
          <a:p>
            <a:pPr lvl="1">
              <a:spcAft>
                <a:spcPts val="1200"/>
              </a:spcAft>
            </a:pPr>
            <a:r>
              <a:rPr lang="en-US" dirty="0" smtClean="0">
                <a:solidFill>
                  <a:schemeClr val="bg1"/>
                </a:solidFill>
              </a:rPr>
              <a:t>e.g., , the negative effects of ocean acidification on long-term coral growth and survival may compromise a deep refuge from thermal stress and preclude the realization of a deep refugium from modern global anthropogenic stressors.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Factors for Thermal Refuges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chemeClr val="bg1"/>
                </a:solidFill>
              </a:rPr>
              <a:t>Lowered Temperature </a:t>
            </a:r>
            <a:r>
              <a:rPr lang="en-US" sz="1600" dirty="0" smtClean="0">
                <a:solidFill>
                  <a:schemeClr val="bg1"/>
                </a:solidFill>
              </a:rPr>
              <a:t>Glynn 1996, </a:t>
            </a:r>
            <a:r>
              <a:rPr lang="en-US" sz="1600" dirty="0" err="1" smtClean="0">
                <a:solidFill>
                  <a:schemeClr val="bg1"/>
                </a:solidFill>
              </a:rPr>
              <a:t>Riegl</a:t>
            </a:r>
            <a:r>
              <a:rPr lang="en-US" sz="1600" dirty="0" smtClean="0">
                <a:solidFill>
                  <a:schemeClr val="bg1"/>
                </a:solidFill>
              </a:rPr>
              <a:t> and Pillar 2003</a:t>
            </a:r>
          </a:p>
          <a:p>
            <a:r>
              <a:rPr lang="en-US" dirty="0" smtClean="0">
                <a:solidFill>
                  <a:schemeClr val="bg1"/>
                </a:solidFill>
              </a:rPr>
              <a:t>Historical High Temperature </a:t>
            </a:r>
            <a:r>
              <a:rPr lang="en-US" sz="1600" dirty="0" err="1" smtClean="0">
                <a:solidFill>
                  <a:schemeClr val="bg1"/>
                </a:solidFill>
              </a:rPr>
              <a:t>D’Croz</a:t>
            </a:r>
            <a:r>
              <a:rPr lang="en-US" sz="1600" dirty="0" smtClean="0">
                <a:solidFill>
                  <a:schemeClr val="bg1"/>
                </a:solidFill>
              </a:rPr>
              <a:t> et al. 2001, Brown et al. 2002</a:t>
            </a:r>
          </a:p>
          <a:p>
            <a:r>
              <a:rPr lang="en-US" dirty="0" smtClean="0">
                <a:solidFill>
                  <a:schemeClr val="bg1"/>
                </a:solidFill>
              </a:rPr>
              <a:t>Heterotrophic Subsidy </a:t>
            </a:r>
            <a:r>
              <a:rPr lang="en-US" sz="1600" dirty="0" err="1" smtClean="0">
                <a:solidFill>
                  <a:schemeClr val="bg1"/>
                </a:solidFill>
              </a:rPr>
              <a:t>Grotolli</a:t>
            </a:r>
            <a:r>
              <a:rPr lang="en-US" sz="1600" dirty="0" smtClean="0">
                <a:solidFill>
                  <a:schemeClr val="bg1"/>
                </a:solidFill>
              </a:rPr>
              <a:t> et. al 2006, Anthony et al. 2007</a:t>
            </a:r>
          </a:p>
          <a:p>
            <a:r>
              <a:rPr lang="en-US" dirty="0" smtClean="0">
                <a:solidFill>
                  <a:schemeClr val="bg1"/>
                </a:solidFill>
              </a:rPr>
              <a:t>High Water Flow </a:t>
            </a:r>
            <a:r>
              <a:rPr lang="en-US" sz="1600" dirty="0" smtClean="0">
                <a:solidFill>
                  <a:schemeClr val="bg1"/>
                </a:solidFill>
              </a:rPr>
              <a:t>Nakamura and Van </a:t>
            </a:r>
            <a:r>
              <a:rPr lang="en-US" sz="1600" dirty="0" err="1" smtClean="0">
                <a:solidFill>
                  <a:schemeClr val="bg1"/>
                </a:solidFill>
              </a:rPr>
              <a:t>Woesik</a:t>
            </a:r>
            <a:r>
              <a:rPr lang="en-US" sz="1600" dirty="0" smtClean="0">
                <a:solidFill>
                  <a:schemeClr val="bg1"/>
                </a:solidFill>
              </a:rPr>
              <a:t> 2001</a:t>
            </a:r>
          </a:p>
          <a:p>
            <a:r>
              <a:rPr lang="en-US" dirty="0" smtClean="0">
                <a:solidFill>
                  <a:schemeClr val="bg1"/>
                </a:solidFill>
              </a:rPr>
              <a:t>Reduced Light </a:t>
            </a:r>
            <a:r>
              <a:rPr lang="en-US" sz="1514" dirty="0" err="1" smtClean="0">
                <a:solidFill>
                  <a:schemeClr val="bg1"/>
                </a:solidFill>
              </a:rPr>
              <a:t>Mumby</a:t>
            </a:r>
            <a:r>
              <a:rPr lang="en-US" sz="1514" dirty="0" smtClean="0">
                <a:solidFill>
                  <a:schemeClr val="bg1"/>
                </a:solidFill>
              </a:rPr>
              <a:t> el al. 2002</a:t>
            </a:r>
          </a:p>
          <a:p>
            <a:r>
              <a:rPr lang="en-US" dirty="0" smtClean="0">
                <a:solidFill>
                  <a:schemeClr val="bg1"/>
                </a:solidFill>
              </a:rPr>
              <a:t>Low Co-occurring Stressors?  </a:t>
            </a:r>
            <a:r>
              <a:rPr lang="en-US" sz="1600" dirty="0" smtClean="0">
                <a:solidFill>
                  <a:schemeClr val="bg1"/>
                </a:solidFill>
              </a:rPr>
              <a:t>Paine 1998, </a:t>
            </a:r>
            <a:r>
              <a:rPr lang="en-US" sz="1600" dirty="0" err="1" smtClean="0">
                <a:solidFill>
                  <a:schemeClr val="bg1"/>
                </a:solidFill>
              </a:rPr>
              <a:t>Nyström</a:t>
            </a:r>
            <a:r>
              <a:rPr lang="en-US" sz="1600" dirty="0" smtClean="0">
                <a:solidFill>
                  <a:schemeClr val="bg1"/>
                </a:solidFill>
              </a:rPr>
              <a:t> et al. 2000, Knowlton 2001, or Anthony et al. 2007</a:t>
            </a:r>
          </a:p>
          <a:p>
            <a:endParaRPr lang="en-US" dirty="0" smtClean="0">
              <a:solidFill>
                <a:schemeClr val="bg1"/>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FFFF00"/>
                </a:solidFill>
              </a:rPr>
              <a:t>A. Colonies as a refuge from thermal stress</a:t>
            </a:r>
            <a:endParaRPr lang="en-US" sz="3200" dirty="0">
              <a:solidFill>
                <a:srgbClr val="FFFF00"/>
              </a:solidFill>
            </a:endParaRPr>
          </a:p>
        </p:txBody>
      </p:sp>
      <p:sp>
        <p:nvSpPr>
          <p:cNvPr id="3" name="Content Placeholder 2"/>
          <p:cNvSpPr>
            <a:spLocks noGrp="1"/>
          </p:cNvSpPr>
          <p:nvPr>
            <p:ph idx="1"/>
          </p:nvPr>
        </p:nvSpPr>
        <p:spPr/>
        <p:txBody>
          <a:bodyPr>
            <a:noAutofit/>
          </a:bodyPr>
          <a:lstStyle/>
          <a:p>
            <a:r>
              <a:rPr lang="en-US" sz="2400" dirty="0" smtClean="0">
                <a:solidFill>
                  <a:schemeClr val="bg1"/>
                </a:solidFill>
              </a:rPr>
              <a:t>Many coral morphologies are highly heterogeneous, leading to microhabitats</a:t>
            </a:r>
          </a:p>
          <a:p>
            <a:r>
              <a:rPr lang="en-US" sz="2400" dirty="0" smtClean="0">
                <a:solidFill>
                  <a:schemeClr val="bg1"/>
                </a:solidFill>
              </a:rPr>
              <a:t>Some microhabitats are buffered from stress</a:t>
            </a:r>
          </a:p>
          <a:p>
            <a:pPr lvl="1"/>
            <a:r>
              <a:rPr lang="en-US" sz="2400" dirty="0" smtClean="0">
                <a:solidFill>
                  <a:schemeClr val="bg1"/>
                </a:solidFill>
              </a:rPr>
              <a:t>Shaded colony portions</a:t>
            </a:r>
          </a:p>
          <a:p>
            <a:pPr lvl="1"/>
            <a:r>
              <a:rPr lang="en-US" sz="2400" dirty="0" smtClean="0">
                <a:solidFill>
                  <a:schemeClr val="bg1"/>
                </a:solidFill>
              </a:rPr>
              <a:t>Deep tissue reservoirs (e.g., perforate colonies)</a:t>
            </a:r>
          </a:p>
          <a:p>
            <a:r>
              <a:rPr lang="en-US" sz="2400" dirty="0" smtClean="0">
                <a:solidFill>
                  <a:schemeClr val="bg1"/>
                </a:solidFill>
              </a:rPr>
              <a:t>Heterogeneity may favor partial mortality in response to bleaching and other disturbance (Done 1985, Glynn and Fong 2005)</a:t>
            </a:r>
          </a:p>
          <a:p>
            <a:endParaRPr lang="en-US" sz="2400" dirty="0" smtClean="0">
              <a:solidFill>
                <a:schemeClr val="bg1"/>
              </a:solidFill>
            </a:endParaRPr>
          </a:p>
        </p:txBody>
      </p:sp>
      <p:pic>
        <p:nvPicPr>
          <p:cNvPr id="4" name="Picture 3" descr="Coral.svg.hi.png"/>
          <p:cNvPicPr>
            <a:picLocks noChangeAspect="1"/>
          </p:cNvPicPr>
          <p:nvPr/>
        </p:nvPicPr>
        <p:blipFill>
          <a:blip r:embed="rId2">
            <a:lum bright="100000"/>
          </a:blip>
          <a:stretch>
            <a:fillRect/>
          </a:stretch>
        </p:blipFill>
        <p:spPr>
          <a:xfrm>
            <a:off x="4056465" y="5024642"/>
            <a:ext cx="1031070" cy="151839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Rectangle 21"/>
          <p:cNvSpPr/>
          <p:nvPr/>
        </p:nvSpPr>
        <p:spPr>
          <a:xfrm>
            <a:off x="4457907" y="1493256"/>
            <a:ext cx="4202326" cy="436754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sz="3200" dirty="0" smtClean="0">
                <a:solidFill>
                  <a:srgbClr val="FFFF00"/>
                </a:solidFill>
              </a:rPr>
              <a:t>A. Colonies as a refuge from thermal stress</a:t>
            </a:r>
            <a:endParaRPr lang="en-US" sz="3200" dirty="0"/>
          </a:p>
        </p:txBody>
      </p:sp>
      <p:pic>
        <p:nvPicPr>
          <p:cNvPr id="7" name="Content Placeholder 6" descr="Ms-BleachSpp-Fig-Density-v2.JPG"/>
          <p:cNvPicPr>
            <a:picLocks noGrp="1" noChangeAspect="1"/>
          </p:cNvPicPr>
          <p:nvPr>
            <p:ph sz="half" idx="1"/>
          </p:nvPr>
        </p:nvPicPr>
        <p:blipFill>
          <a:blip r:embed="rId2"/>
          <a:srcRect t="-26016" b="-26016"/>
          <a:stretch>
            <a:fillRect/>
          </a:stretch>
        </p:blipFill>
        <p:spPr>
          <a:xfrm>
            <a:off x="481269" y="758244"/>
            <a:ext cx="3847432" cy="4311724"/>
          </a:xfrm>
        </p:spPr>
      </p:pic>
      <p:pic>
        <p:nvPicPr>
          <p:cNvPr id="8" name="Content Placeholder 7" descr="MS-Bleach-SizeFrequency-v1.JPG"/>
          <p:cNvPicPr>
            <a:picLocks noGrp="1" noChangeAspect="1"/>
          </p:cNvPicPr>
          <p:nvPr>
            <p:ph sz="half" idx="2"/>
          </p:nvPr>
        </p:nvPicPr>
        <p:blipFill>
          <a:blip r:embed="rId3"/>
          <a:srcRect l="85204" t="37344" b="45308"/>
          <a:stretch>
            <a:fillRect/>
          </a:stretch>
        </p:blipFill>
        <p:spPr>
          <a:xfrm>
            <a:off x="8026526" y="2900876"/>
            <a:ext cx="982453" cy="1123098"/>
          </a:xfrm>
        </p:spPr>
      </p:pic>
      <p:sp>
        <p:nvSpPr>
          <p:cNvPr id="9" name="TextBox 8"/>
          <p:cNvSpPr txBox="1"/>
          <p:nvPr/>
        </p:nvSpPr>
        <p:spPr>
          <a:xfrm>
            <a:off x="481269" y="4355022"/>
            <a:ext cx="3847432" cy="1754327"/>
          </a:xfrm>
          <a:prstGeom prst="rect">
            <a:avLst/>
          </a:prstGeom>
          <a:noFill/>
        </p:spPr>
        <p:txBody>
          <a:bodyPr wrap="square" rtlCol="0">
            <a:spAutoFit/>
          </a:bodyPr>
          <a:lstStyle/>
          <a:p>
            <a:r>
              <a:rPr lang="en-US" dirty="0" smtClean="0">
                <a:solidFill>
                  <a:srgbClr val="FFFFFF"/>
                </a:solidFill>
              </a:rPr>
              <a:t>Response of 9 focal species to the 2005 Caribbean Bleaching Event</a:t>
            </a:r>
          </a:p>
          <a:p>
            <a:pPr>
              <a:buFont typeface="Arial"/>
              <a:buChar char="•"/>
            </a:pPr>
            <a:r>
              <a:rPr lang="en-US" dirty="0" smtClean="0">
                <a:solidFill>
                  <a:srgbClr val="FFFFFF"/>
                </a:solidFill>
              </a:rPr>
              <a:t>  Majority of species had no density change in colonies but underwent fission and transitions to smaller size classes</a:t>
            </a:r>
            <a:endParaRPr lang="en-US" dirty="0">
              <a:solidFill>
                <a:srgbClr val="FFFFFF"/>
              </a:solidFill>
            </a:endParaRPr>
          </a:p>
        </p:txBody>
      </p:sp>
      <p:sp>
        <p:nvSpPr>
          <p:cNvPr id="11" name="TextBox 10"/>
          <p:cNvSpPr txBox="1"/>
          <p:nvPr/>
        </p:nvSpPr>
        <p:spPr>
          <a:xfrm>
            <a:off x="3185797" y="1575509"/>
            <a:ext cx="954370" cy="369332"/>
          </a:xfrm>
          <a:prstGeom prst="rect">
            <a:avLst/>
          </a:prstGeom>
          <a:noFill/>
        </p:spPr>
        <p:txBody>
          <a:bodyPr wrap="none" rtlCol="0">
            <a:spAutoFit/>
          </a:bodyPr>
          <a:lstStyle/>
          <a:p>
            <a:r>
              <a:rPr lang="en-US" dirty="0" smtClean="0"/>
              <a:t>Density</a:t>
            </a:r>
            <a:endParaRPr lang="en-US" dirty="0"/>
          </a:p>
        </p:txBody>
      </p:sp>
      <p:sp>
        <p:nvSpPr>
          <p:cNvPr id="12" name="TextBox 11"/>
          <p:cNvSpPr txBox="1"/>
          <p:nvPr/>
        </p:nvSpPr>
        <p:spPr>
          <a:xfrm>
            <a:off x="8026526" y="1493256"/>
            <a:ext cx="633707" cy="369332"/>
          </a:xfrm>
          <a:prstGeom prst="rect">
            <a:avLst/>
          </a:prstGeom>
          <a:noFill/>
        </p:spPr>
        <p:txBody>
          <a:bodyPr wrap="none" rtlCol="0">
            <a:spAutoFit/>
          </a:bodyPr>
          <a:lstStyle/>
          <a:p>
            <a:r>
              <a:rPr lang="en-US" dirty="0" smtClean="0"/>
              <a:t>Size</a:t>
            </a:r>
            <a:endParaRPr lang="en-US" dirty="0"/>
          </a:p>
        </p:txBody>
      </p:sp>
      <p:sp>
        <p:nvSpPr>
          <p:cNvPr id="13" name="TextBox 12"/>
          <p:cNvSpPr txBox="1"/>
          <p:nvPr/>
        </p:nvSpPr>
        <p:spPr>
          <a:xfrm>
            <a:off x="4356919" y="6091862"/>
            <a:ext cx="4329881" cy="461665"/>
          </a:xfrm>
          <a:prstGeom prst="rect">
            <a:avLst/>
          </a:prstGeom>
          <a:noFill/>
        </p:spPr>
        <p:txBody>
          <a:bodyPr wrap="none" rtlCol="0">
            <a:spAutoFit/>
          </a:bodyPr>
          <a:lstStyle/>
          <a:p>
            <a:r>
              <a:rPr lang="en-US" sz="1200" dirty="0" smtClean="0">
                <a:solidFill>
                  <a:schemeClr val="bg1"/>
                </a:solidFill>
              </a:rPr>
              <a:t>Data Source: USVI Territorial Coral Reef Monitoring Program</a:t>
            </a:r>
          </a:p>
          <a:p>
            <a:r>
              <a:rPr lang="en-US" sz="1200" dirty="0" smtClean="0">
                <a:solidFill>
                  <a:schemeClr val="bg1"/>
                </a:solidFill>
              </a:rPr>
              <a:t>N = 18 sites, </a:t>
            </a:r>
            <a:r>
              <a:rPr lang="en-US" sz="1200" dirty="0" err="1" smtClean="0">
                <a:solidFill>
                  <a:schemeClr val="bg1"/>
                </a:solidFill>
              </a:rPr>
              <a:t>w</a:t>
            </a:r>
            <a:r>
              <a:rPr lang="en-US" sz="1200" dirty="0" smtClean="0">
                <a:solidFill>
                  <a:schemeClr val="bg1"/>
                </a:solidFill>
              </a:rPr>
              <a:t>/ 6 permanent transects, &lt; 25 </a:t>
            </a:r>
            <a:r>
              <a:rPr lang="en-US" sz="1200" dirty="0" err="1" smtClean="0">
                <a:solidFill>
                  <a:schemeClr val="bg1"/>
                </a:solidFill>
              </a:rPr>
              <a:t>m</a:t>
            </a:r>
            <a:r>
              <a:rPr lang="en-US" sz="1200" dirty="0" smtClean="0">
                <a:solidFill>
                  <a:schemeClr val="bg1"/>
                </a:solidFill>
              </a:rPr>
              <a:t> depth</a:t>
            </a:r>
            <a:endParaRPr lang="en-US" sz="1200" dirty="0">
              <a:solidFill>
                <a:schemeClr val="bg1"/>
              </a:solidFill>
            </a:endParaRPr>
          </a:p>
        </p:txBody>
      </p:sp>
      <p:sp>
        <p:nvSpPr>
          <p:cNvPr id="14" name="Rectangle 13"/>
          <p:cNvSpPr>
            <a:spLocks noChangeAspect="1"/>
          </p:cNvSpPr>
          <p:nvPr/>
        </p:nvSpPr>
        <p:spPr>
          <a:xfrm>
            <a:off x="1189384" y="2932139"/>
            <a:ext cx="274320" cy="899618"/>
          </a:xfrm>
          <a:prstGeom prst="rect">
            <a:avLst/>
          </a:prstGeom>
          <a:noFill/>
          <a:ln w="22225"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Content Placeholder 7" descr="MS-Bleach-SizeFrequency-v1.JPG"/>
          <p:cNvPicPr>
            <a:picLocks noChangeAspect="1"/>
          </p:cNvPicPr>
          <p:nvPr/>
        </p:nvPicPr>
        <p:blipFill>
          <a:blip r:embed="rId3"/>
          <a:srcRect l="29789" t="33841" r="41109" b="37110"/>
          <a:stretch>
            <a:fillRect/>
          </a:stretch>
        </p:blipFill>
        <p:spPr>
          <a:xfrm>
            <a:off x="6448432" y="1944841"/>
            <a:ext cx="1734869" cy="1688466"/>
          </a:xfrm>
          <a:prstGeom prst="rect">
            <a:avLst/>
          </a:prstGeom>
        </p:spPr>
      </p:pic>
      <p:pic>
        <p:nvPicPr>
          <p:cNvPr id="20" name="Content Placeholder 7" descr="MS-Bleach-SizeFrequency-v1.JPG"/>
          <p:cNvPicPr>
            <a:picLocks noChangeAspect="1"/>
          </p:cNvPicPr>
          <p:nvPr/>
        </p:nvPicPr>
        <p:blipFill>
          <a:blip r:embed="rId3"/>
          <a:srcRect t="-622" r="68101" b="67847"/>
          <a:stretch>
            <a:fillRect/>
          </a:stretch>
        </p:blipFill>
        <p:spPr>
          <a:xfrm>
            <a:off x="4681621" y="1812665"/>
            <a:ext cx="1901608" cy="1905039"/>
          </a:xfrm>
          <a:prstGeom prst="rect">
            <a:avLst/>
          </a:prstGeom>
        </p:spPr>
      </p:pic>
      <p:pic>
        <p:nvPicPr>
          <p:cNvPr id="21" name="Content Placeholder 7" descr="MS-Bleach-SizeFrequency-v1.JPG"/>
          <p:cNvPicPr>
            <a:picLocks noChangeAspect="1"/>
          </p:cNvPicPr>
          <p:nvPr/>
        </p:nvPicPr>
        <p:blipFill>
          <a:blip r:embed="rId3"/>
          <a:srcRect t="63948" r="41279" b="-7469"/>
          <a:stretch>
            <a:fillRect/>
          </a:stretch>
        </p:blipFill>
        <p:spPr>
          <a:xfrm>
            <a:off x="4681621" y="3578914"/>
            <a:ext cx="3501680" cy="2530435"/>
          </a:xfrm>
          <a:prstGeom prst="rect">
            <a:avLst/>
          </a:prstGeom>
        </p:spPr>
      </p:pic>
      <p:sp>
        <p:nvSpPr>
          <p:cNvPr id="10" name="TextBox 9"/>
          <p:cNvSpPr txBox="1"/>
          <p:nvPr/>
        </p:nvSpPr>
        <p:spPr>
          <a:xfrm>
            <a:off x="6692341" y="1815378"/>
            <a:ext cx="1298630" cy="338554"/>
          </a:xfrm>
          <a:prstGeom prst="rect">
            <a:avLst/>
          </a:prstGeom>
          <a:solidFill>
            <a:schemeClr val="bg1"/>
          </a:solidFill>
        </p:spPr>
        <p:txBody>
          <a:bodyPr wrap="none" rtlCol="0">
            <a:spAutoFit/>
          </a:bodyPr>
          <a:lstStyle/>
          <a:p>
            <a:pPr algn="ctr"/>
            <a:r>
              <a:rPr lang="en-US" sz="800" b="1" i="1" dirty="0" err="1" smtClean="0">
                <a:latin typeface="Arial"/>
                <a:cs typeface="Arial"/>
              </a:rPr>
              <a:t>Montastraea</a:t>
            </a:r>
            <a:r>
              <a:rPr lang="en-US" sz="800" b="1" i="1" dirty="0" smtClean="0">
                <a:latin typeface="Arial"/>
                <a:cs typeface="Arial"/>
              </a:rPr>
              <a:t> </a:t>
            </a:r>
            <a:r>
              <a:rPr lang="en-US" sz="800" b="1" i="1" dirty="0" err="1" smtClean="0">
                <a:latin typeface="Arial"/>
                <a:cs typeface="Arial"/>
              </a:rPr>
              <a:t>annularis</a:t>
            </a:r>
            <a:r>
              <a:rPr lang="en-US" sz="800" b="1" i="1" dirty="0" smtClean="0">
                <a:latin typeface="Arial"/>
                <a:cs typeface="Arial"/>
              </a:rPr>
              <a:t> </a:t>
            </a:r>
          </a:p>
          <a:p>
            <a:pPr algn="ctr"/>
            <a:r>
              <a:rPr lang="en-US" sz="800" b="1" dirty="0" smtClean="0">
                <a:latin typeface="Arial"/>
                <a:cs typeface="Arial"/>
              </a:rPr>
              <a:t>spp. complex</a:t>
            </a:r>
            <a:endParaRPr lang="en-US" sz="800" b="1" dirty="0">
              <a:latin typeface="Arial"/>
              <a:cs typeface="Arial"/>
            </a:endParaRPr>
          </a:p>
        </p:txBody>
      </p:sp>
      <p:sp>
        <p:nvSpPr>
          <p:cNvPr id="24" name="Rectangle 23"/>
          <p:cNvSpPr>
            <a:spLocks noChangeAspect="1"/>
          </p:cNvSpPr>
          <p:nvPr/>
        </p:nvSpPr>
        <p:spPr>
          <a:xfrm>
            <a:off x="2450421" y="2027718"/>
            <a:ext cx="274320" cy="899618"/>
          </a:xfrm>
          <a:prstGeom prst="rect">
            <a:avLst/>
          </a:prstGeom>
          <a:noFill/>
          <a:ln w="22225"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a:spLocks noChangeAspect="1"/>
          </p:cNvSpPr>
          <p:nvPr/>
        </p:nvSpPr>
        <p:spPr>
          <a:xfrm>
            <a:off x="3070213" y="2037451"/>
            <a:ext cx="274320" cy="899618"/>
          </a:xfrm>
          <a:prstGeom prst="rect">
            <a:avLst/>
          </a:prstGeom>
          <a:noFill/>
          <a:ln w="22225"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a:spLocks noChangeAspect="1"/>
          </p:cNvSpPr>
          <p:nvPr/>
        </p:nvSpPr>
        <p:spPr>
          <a:xfrm>
            <a:off x="3384217" y="2032521"/>
            <a:ext cx="274320" cy="899618"/>
          </a:xfrm>
          <a:prstGeom prst="rect">
            <a:avLst/>
          </a:prstGeom>
          <a:noFill/>
          <a:ln w="22225"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915281" y="2875617"/>
            <a:ext cx="369332" cy="977177"/>
          </a:xfrm>
          <a:prstGeom prst="rect">
            <a:avLst/>
          </a:prstGeom>
          <a:noFill/>
        </p:spPr>
        <p:txBody>
          <a:bodyPr vert="vert270" wrap="none" rtlCol="0">
            <a:spAutoFit/>
          </a:bodyPr>
          <a:lstStyle/>
          <a:p>
            <a:r>
              <a:rPr lang="en-US" sz="1200" i="1" dirty="0" smtClean="0"/>
              <a:t>A. </a:t>
            </a:r>
            <a:r>
              <a:rPr lang="en-US" sz="1200" i="1" dirty="0" err="1" smtClean="0"/>
              <a:t>agaricites</a:t>
            </a:r>
            <a:endParaRPr lang="en-US" sz="1200" i="1" dirty="0"/>
          </a:p>
        </p:txBody>
      </p:sp>
      <p:sp>
        <p:nvSpPr>
          <p:cNvPr id="23" name="TextBox 22"/>
          <p:cNvSpPr txBox="1"/>
          <p:nvPr/>
        </p:nvSpPr>
        <p:spPr>
          <a:xfrm>
            <a:off x="2387971" y="2825489"/>
            <a:ext cx="353943" cy="1212265"/>
          </a:xfrm>
          <a:prstGeom prst="rect">
            <a:avLst/>
          </a:prstGeom>
          <a:noFill/>
        </p:spPr>
        <p:txBody>
          <a:bodyPr vert="vert270" wrap="none" rtlCol="0">
            <a:spAutoFit/>
          </a:bodyPr>
          <a:lstStyle/>
          <a:p>
            <a:r>
              <a:rPr lang="en-US" sz="1100" i="1" dirty="0" smtClean="0"/>
              <a:t>M. </a:t>
            </a:r>
            <a:r>
              <a:rPr lang="en-US" sz="1100" i="1" dirty="0" err="1" smtClean="0"/>
              <a:t>Annularis</a:t>
            </a:r>
            <a:r>
              <a:rPr lang="en-US" sz="1100" i="1" dirty="0" smtClean="0"/>
              <a:t> spp.</a:t>
            </a:r>
            <a:endParaRPr lang="en-US" sz="1100" i="1" dirty="0"/>
          </a:p>
        </p:txBody>
      </p:sp>
      <p:sp>
        <p:nvSpPr>
          <p:cNvPr id="27" name="TextBox 26"/>
          <p:cNvSpPr txBox="1"/>
          <p:nvPr/>
        </p:nvSpPr>
        <p:spPr>
          <a:xfrm>
            <a:off x="3025106" y="2964291"/>
            <a:ext cx="353943" cy="932823"/>
          </a:xfrm>
          <a:prstGeom prst="rect">
            <a:avLst/>
          </a:prstGeom>
          <a:noFill/>
        </p:spPr>
        <p:txBody>
          <a:bodyPr vert="vert270" wrap="none" rtlCol="0">
            <a:spAutoFit/>
          </a:bodyPr>
          <a:lstStyle/>
          <a:p>
            <a:r>
              <a:rPr lang="en-US" sz="1100" i="1" dirty="0" smtClean="0"/>
              <a:t>P. </a:t>
            </a:r>
            <a:r>
              <a:rPr lang="en-US" sz="1100" i="1" dirty="0" err="1" smtClean="0"/>
              <a:t>astreoides</a:t>
            </a:r>
            <a:endParaRPr lang="en-US" sz="1100" i="1" dirty="0"/>
          </a:p>
        </p:txBody>
      </p:sp>
      <p:sp>
        <p:nvSpPr>
          <p:cNvPr id="29" name="TextBox 28"/>
          <p:cNvSpPr txBox="1"/>
          <p:nvPr/>
        </p:nvSpPr>
        <p:spPr>
          <a:xfrm>
            <a:off x="3242630" y="2961016"/>
            <a:ext cx="523220" cy="762898"/>
          </a:xfrm>
          <a:prstGeom prst="rect">
            <a:avLst/>
          </a:prstGeom>
          <a:noFill/>
        </p:spPr>
        <p:txBody>
          <a:bodyPr vert="vert270" wrap="none" rtlCol="0">
            <a:spAutoFit/>
          </a:bodyPr>
          <a:lstStyle/>
          <a:p>
            <a:r>
              <a:rPr lang="en-US" sz="1100" i="1" dirty="0" smtClean="0"/>
              <a:t>Branching</a:t>
            </a:r>
          </a:p>
          <a:p>
            <a:r>
              <a:rPr lang="en-US" sz="1100" i="1" dirty="0" smtClean="0"/>
              <a:t> </a:t>
            </a:r>
            <a:r>
              <a:rPr lang="en-US" sz="1100" dirty="0" err="1" smtClean="0"/>
              <a:t>Porites</a:t>
            </a:r>
            <a:endParaRPr lang="en-US" sz="11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3" name="Picture 6" descr="PA050783.jpg"/>
          <p:cNvPicPr>
            <a:picLocks noChangeAspect="1"/>
          </p:cNvPicPr>
          <p:nvPr/>
        </p:nvPicPr>
        <p:blipFill>
          <a:blip r:embed="rId3">
            <a:lum bright="6000" contrast="10000"/>
          </a:blip>
          <a:srcRect/>
          <a:stretch>
            <a:fillRect/>
          </a:stretch>
        </p:blipFill>
        <p:spPr bwMode="auto">
          <a:xfrm>
            <a:off x="614337" y="612707"/>
            <a:ext cx="2946308" cy="2209733"/>
          </a:xfrm>
          <a:prstGeom prst="rect">
            <a:avLst/>
          </a:prstGeom>
          <a:noFill/>
          <a:ln w="9525">
            <a:noFill/>
            <a:miter lim="800000"/>
            <a:headEnd/>
            <a:tailEnd/>
          </a:ln>
        </p:spPr>
      </p:pic>
      <p:pic>
        <p:nvPicPr>
          <p:cNvPr id="34" name="Picture 33" descr="Pic-Savan-Mfav w dog snapper 2011b.jpg"/>
          <p:cNvPicPr>
            <a:picLocks noChangeAspect="1"/>
          </p:cNvPicPr>
          <p:nvPr/>
        </p:nvPicPr>
        <p:blipFill>
          <a:blip r:embed="rId4"/>
          <a:srcRect b="13333"/>
          <a:stretch>
            <a:fillRect/>
          </a:stretch>
        </p:blipFill>
        <p:spPr bwMode="auto">
          <a:xfrm>
            <a:off x="614337" y="2987332"/>
            <a:ext cx="2946308" cy="3404622"/>
          </a:xfrm>
          <a:prstGeom prst="rect">
            <a:avLst/>
          </a:prstGeom>
          <a:noFill/>
          <a:ln w="9525">
            <a:noFill/>
            <a:miter lim="800000"/>
            <a:headEnd/>
            <a:tailEnd/>
          </a:ln>
        </p:spPr>
      </p:pic>
      <p:grpSp>
        <p:nvGrpSpPr>
          <p:cNvPr id="35" name="Group 38"/>
          <p:cNvGrpSpPr>
            <a:grpSpLocks/>
          </p:cNvGrpSpPr>
          <p:nvPr/>
        </p:nvGrpSpPr>
        <p:grpSpPr bwMode="auto">
          <a:xfrm>
            <a:off x="983605" y="3280926"/>
            <a:ext cx="2594388" cy="2850706"/>
            <a:chOff x="2616085" y="397933"/>
            <a:chExt cx="4529782" cy="5063067"/>
          </a:xfrm>
        </p:grpSpPr>
        <p:grpSp>
          <p:nvGrpSpPr>
            <p:cNvPr id="36" name="Group 35"/>
            <p:cNvGrpSpPr>
              <a:grpSpLocks/>
            </p:cNvGrpSpPr>
            <p:nvPr/>
          </p:nvGrpSpPr>
          <p:grpSpPr bwMode="auto">
            <a:xfrm>
              <a:off x="2616085" y="397933"/>
              <a:ext cx="4529782" cy="5063067"/>
              <a:chOff x="2616085" y="397933"/>
              <a:chExt cx="4529782" cy="5063067"/>
            </a:xfrm>
          </p:grpSpPr>
          <p:sp>
            <p:nvSpPr>
              <p:cNvPr id="39" name="Freeform 8"/>
              <p:cNvSpPr>
                <a:spLocks noChangeArrowheads="1"/>
              </p:cNvSpPr>
              <p:nvPr/>
            </p:nvSpPr>
            <p:spPr bwMode="auto">
              <a:xfrm>
                <a:off x="4893733" y="2461840"/>
                <a:ext cx="355600" cy="315227"/>
              </a:xfrm>
              <a:custGeom>
                <a:avLst/>
                <a:gdLst>
                  <a:gd name="T0" fmla="*/ 93134 w 355600"/>
                  <a:gd name="T1" fmla="*/ 281360 h 315227"/>
                  <a:gd name="T2" fmla="*/ 42334 w 355600"/>
                  <a:gd name="T3" fmla="*/ 272893 h 315227"/>
                  <a:gd name="T4" fmla="*/ 16934 w 355600"/>
                  <a:gd name="T5" fmla="*/ 196693 h 315227"/>
                  <a:gd name="T6" fmla="*/ 8467 w 355600"/>
                  <a:gd name="T7" fmla="*/ 171293 h 315227"/>
                  <a:gd name="T8" fmla="*/ 0 w 355600"/>
                  <a:gd name="T9" fmla="*/ 145893 h 315227"/>
                  <a:gd name="T10" fmla="*/ 8467 w 355600"/>
                  <a:gd name="T11" fmla="*/ 120493 h 315227"/>
                  <a:gd name="T12" fmla="*/ 33867 w 355600"/>
                  <a:gd name="T13" fmla="*/ 103560 h 315227"/>
                  <a:gd name="T14" fmla="*/ 50800 w 355600"/>
                  <a:gd name="T15" fmla="*/ 78160 h 315227"/>
                  <a:gd name="T16" fmla="*/ 59267 w 355600"/>
                  <a:gd name="T17" fmla="*/ 18893 h 315227"/>
                  <a:gd name="T18" fmla="*/ 118534 w 355600"/>
                  <a:gd name="T19" fmla="*/ 18893 h 315227"/>
                  <a:gd name="T20" fmla="*/ 186267 w 355600"/>
                  <a:gd name="T21" fmla="*/ 78160 h 315227"/>
                  <a:gd name="T22" fmla="*/ 220134 w 355600"/>
                  <a:gd name="T23" fmla="*/ 120493 h 315227"/>
                  <a:gd name="T24" fmla="*/ 279400 w 355600"/>
                  <a:gd name="T25" fmla="*/ 137427 h 315227"/>
                  <a:gd name="T26" fmla="*/ 304800 w 355600"/>
                  <a:gd name="T27" fmla="*/ 154360 h 315227"/>
                  <a:gd name="T28" fmla="*/ 330200 w 355600"/>
                  <a:gd name="T29" fmla="*/ 162827 h 315227"/>
                  <a:gd name="T30" fmla="*/ 338667 w 355600"/>
                  <a:gd name="T31" fmla="*/ 188227 h 315227"/>
                  <a:gd name="T32" fmla="*/ 355600 w 355600"/>
                  <a:gd name="T33" fmla="*/ 213627 h 315227"/>
                  <a:gd name="T34" fmla="*/ 347134 w 355600"/>
                  <a:gd name="T35" fmla="*/ 281360 h 315227"/>
                  <a:gd name="T36" fmla="*/ 287867 w 355600"/>
                  <a:gd name="T37" fmla="*/ 315227 h 315227"/>
                  <a:gd name="T38" fmla="*/ 203200 w 355600"/>
                  <a:gd name="T39" fmla="*/ 306760 h 315227"/>
                  <a:gd name="T40" fmla="*/ 152400 w 355600"/>
                  <a:gd name="T41" fmla="*/ 289827 h 315227"/>
                  <a:gd name="T42" fmla="*/ 127000 w 355600"/>
                  <a:gd name="T43" fmla="*/ 281360 h 315227"/>
                  <a:gd name="T44" fmla="*/ 50800 w 355600"/>
                  <a:gd name="T45" fmla="*/ 281360 h 315227"/>
                  <a:gd name="T46" fmla="*/ 42334 w 355600"/>
                  <a:gd name="T47" fmla="*/ 255960 h 3152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5600"/>
                  <a:gd name="T73" fmla="*/ 0 h 315227"/>
                  <a:gd name="T74" fmla="*/ 355600 w 355600"/>
                  <a:gd name="T75" fmla="*/ 315227 h 31522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5600" h="315227">
                    <a:moveTo>
                      <a:pt x="93134" y="281360"/>
                    </a:moveTo>
                    <a:cubicBezTo>
                      <a:pt x="76201" y="278538"/>
                      <a:pt x="55253" y="284197"/>
                      <a:pt x="42334" y="272893"/>
                    </a:cubicBezTo>
                    <a:cubicBezTo>
                      <a:pt x="42330" y="272890"/>
                      <a:pt x="21168" y="209395"/>
                      <a:pt x="16934" y="196693"/>
                    </a:cubicBezTo>
                    <a:lnTo>
                      <a:pt x="8467" y="171293"/>
                    </a:lnTo>
                    <a:lnTo>
                      <a:pt x="0" y="145893"/>
                    </a:lnTo>
                    <a:cubicBezTo>
                      <a:pt x="2822" y="137426"/>
                      <a:pt x="2892" y="127462"/>
                      <a:pt x="8467" y="120493"/>
                    </a:cubicBezTo>
                    <a:cubicBezTo>
                      <a:pt x="14824" y="112547"/>
                      <a:pt x="26672" y="110755"/>
                      <a:pt x="33867" y="103560"/>
                    </a:cubicBezTo>
                    <a:cubicBezTo>
                      <a:pt x="41062" y="96365"/>
                      <a:pt x="45156" y="86627"/>
                      <a:pt x="50800" y="78160"/>
                    </a:cubicBezTo>
                    <a:cubicBezTo>
                      <a:pt x="53622" y="58404"/>
                      <a:pt x="50342" y="36742"/>
                      <a:pt x="59267" y="18893"/>
                    </a:cubicBezTo>
                    <a:cubicBezTo>
                      <a:pt x="68714" y="0"/>
                      <a:pt x="111203" y="17061"/>
                      <a:pt x="118534" y="18893"/>
                    </a:cubicBezTo>
                    <a:cubicBezTo>
                      <a:pt x="168062" y="68422"/>
                      <a:pt x="144262" y="50157"/>
                      <a:pt x="186267" y="78160"/>
                    </a:cubicBezTo>
                    <a:cubicBezTo>
                      <a:pt x="193960" y="89699"/>
                      <a:pt x="206727" y="112449"/>
                      <a:pt x="220134" y="120493"/>
                    </a:cubicBezTo>
                    <a:cubicBezTo>
                      <a:pt x="228810" y="125699"/>
                      <a:pt x="273073" y="135845"/>
                      <a:pt x="279400" y="137427"/>
                    </a:cubicBezTo>
                    <a:cubicBezTo>
                      <a:pt x="287867" y="143071"/>
                      <a:pt x="295699" y="149809"/>
                      <a:pt x="304800" y="154360"/>
                    </a:cubicBezTo>
                    <a:cubicBezTo>
                      <a:pt x="312782" y="158351"/>
                      <a:pt x="323889" y="156516"/>
                      <a:pt x="330200" y="162827"/>
                    </a:cubicBezTo>
                    <a:cubicBezTo>
                      <a:pt x="336511" y="169138"/>
                      <a:pt x="334676" y="180245"/>
                      <a:pt x="338667" y="188227"/>
                    </a:cubicBezTo>
                    <a:cubicBezTo>
                      <a:pt x="343218" y="197328"/>
                      <a:pt x="349956" y="205160"/>
                      <a:pt x="355600" y="213627"/>
                    </a:cubicBezTo>
                    <a:cubicBezTo>
                      <a:pt x="352778" y="236205"/>
                      <a:pt x="355584" y="260234"/>
                      <a:pt x="347134" y="281360"/>
                    </a:cubicBezTo>
                    <a:cubicBezTo>
                      <a:pt x="344143" y="288838"/>
                      <a:pt x="290014" y="314154"/>
                      <a:pt x="287867" y="315227"/>
                    </a:cubicBezTo>
                    <a:cubicBezTo>
                      <a:pt x="259645" y="312405"/>
                      <a:pt x="231077" y="311987"/>
                      <a:pt x="203200" y="306760"/>
                    </a:cubicBezTo>
                    <a:cubicBezTo>
                      <a:pt x="185656" y="303471"/>
                      <a:pt x="169333" y="295471"/>
                      <a:pt x="152400" y="289827"/>
                    </a:cubicBezTo>
                    <a:lnTo>
                      <a:pt x="127000" y="281360"/>
                    </a:lnTo>
                    <a:cubicBezTo>
                      <a:pt x="66547" y="301511"/>
                      <a:pt x="91052" y="308194"/>
                      <a:pt x="50800" y="281360"/>
                    </a:cubicBezTo>
                    <a:lnTo>
                      <a:pt x="42334" y="255960"/>
                    </a:ln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0" name="Freeform 9"/>
              <p:cNvSpPr>
                <a:spLocks noChangeArrowheads="1"/>
              </p:cNvSpPr>
              <p:nvPr/>
            </p:nvSpPr>
            <p:spPr bwMode="auto">
              <a:xfrm>
                <a:off x="3138420" y="2658533"/>
                <a:ext cx="165493" cy="203200"/>
              </a:xfrm>
              <a:custGeom>
                <a:avLst/>
                <a:gdLst>
                  <a:gd name="T0" fmla="*/ 146647 w 165493"/>
                  <a:gd name="T1" fmla="*/ 152400 h 203200"/>
                  <a:gd name="T2" fmla="*/ 78913 w 165493"/>
                  <a:gd name="T3" fmla="*/ 194734 h 203200"/>
                  <a:gd name="T4" fmla="*/ 53513 w 165493"/>
                  <a:gd name="T5" fmla="*/ 203200 h 203200"/>
                  <a:gd name="T6" fmla="*/ 19647 w 165493"/>
                  <a:gd name="T7" fmla="*/ 186267 h 203200"/>
                  <a:gd name="T8" fmla="*/ 28113 w 165493"/>
                  <a:gd name="T9" fmla="*/ 110067 h 203200"/>
                  <a:gd name="T10" fmla="*/ 53513 w 165493"/>
                  <a:gd name="T11" fmla="*/ 93134 h 203200"/>
                  <a:gd name="T12" fmla="*/ 70447 w 165493"/>
                  <a:gd name="T13" fmla="*/ 76200 h 203200"/>
                  <a:gd name="T14" fmla="*/ 121247 w 165493"/>
                  <a:gd name="T15" fmla="*/ 8467 h 203200"/>
                  <a:gd name="T16" fmla="*/ 146647 w 165493"/>
                  <a:gd name="T17" fmla="*/ 0 h 203200"/>
                  <a:gd name="T18" fmla="*/ 163580 w 165493"/>
                  <a:gd name="T19" fmla="*/ 16934 h 203200"/>
                  <a:gd name="T20" fmla="*/ 155113 w 165493"/>
                  <a:gd name="T21" fmla="*/ 50800 h 203200"/>
                  <a:gd name="T22" fmla="*/ 146647 w 165493"/>
                  <a:gd name="T23" fmla="*/ 152400 h 2032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5493"/>
                  <a:gd name="T37" fmla="*/ 0 h 203200"/>
                  <a:gd name="T38" fmla="*/ 165493 w 165493"/>
                  <a:gd name="T39" fmla="*/ 203200 h 2032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5493" h="203200">
                    <a:moveTo>
                      <a:pt x="146647" y="152400"/>
                    </a:moveTo>
                    <a:cubicBezTo>
                      <a:pt x="119812" y="192651"/>
                      <a:pt x="139366" y="174583"/>
                      <a:pt x="78913" y="194734"/>
                    </a:cubicBezTo>
                    <a:lnTo>
                      <a:pt x="53513" y="203200"/>
                    </a:lnTo>
                    <a:cubicBezTo>
                      <a:pt x="42224" y="197556"/>
                      <a:pt x="28571" y="195191"/>
                      <a:pt x="19647" y="186267"/>
                    </a:cubicBezTo>
                    <a:cubicBezTo>
                      <a:pt x="0" y="166620"/>
                      <a:pt x="19429" y="123962"/>
                      <a:pt x="28113" y="110067"/>
                    </a:cubicBezTo>
                    <a:cubicBezTo>
                      <a:pt x="33506" y="101438"/>
                      <a:pt x="45567" y="99491"/>
                      <a:pt x="53513" y="93134"/>
                    </a:cubicBezTo>
                    <a:cubicBezTo>
                      <a:pt x="59747" y="88147"/>
                      <a:pt x="65657" y="82586"/>
                      <a:pt x="70447" y="76200"/>
                    </a:cubicBezTo>
                    <a:cubicBezTo>
                      <a:pt x="73890" y="71609"/>
                      <a:pt x="103592" y="19060"/>
                      <a:pt x="121247" y="8467"/>
                    </a:cubicBezTo>
                    <a:cubicBezTo>
                      <a:pt x="128900" y="3875"/>
                      <a:pt x="138180" y="2822"/>
                      <a:pt x="146647" y="0"/>
                    </a:cubicBezTo>
                    <a:cubicBezTo>
                      <a:pt x="152291" y="5645"/>
                      <a:pt x="162268" y="9060"/>
                      <a:pt x="163580" y="16934"/>
                    </a:cubicBezTo>
                    <a:cubicBezTo>
                      <a:pt x="165493" y="28412"/>
                      <a:pt x="157395" y="39390"/>
                      <a:pt x="155113" y="50800"/>
                    </a:cubicBezTo>
                    <a:cubicBezTo>
                      <a:pt x="145719" y="97770"/>
                      <a:pt x="146647" y="87523"/>
                      <a:pt x="146647" y="152400"/>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1" name="Freeform 10"/>
              <p:cNvSpPr>
                <a:spLocks noChangeArrowheads="1"/>
              </p:cNvSpPr>
              <p:nvPr/>
            </p:nvSpPr>
            <p:spPr bwMode="auto">
              <a:xfrm>
                <a:off x="3530600" y="1775532"/>
                <a:ext cx="228600" cy="273401"/>
              </a:xfrm>
              <a:custGeom>
                <a:avLst/>
                <a:gdLst>
                  <a:gd name="T0" fmla="*/ 42333 w 228600"/>
                  <a:gd name="T1" fmla="*/ 273401 h 273401"/>
                  <a:gd name="T2" fmla="*/ 16933 w 228600"/>
                  <a:gd name="T3" fmla="*/ 256468 h 273401"/>
                  <a:gd name="T4" fmla="*/ 8467 w 228600"/>
                  <a:gd name="T5" fmla="*/ 231068 h 273401"/>
                  <a:gd name="T6" fmla="*/ 25400 w 228600"/>
                  <a:gd name="T7" fmla="*/ 121001 h 273401"/>
                  <a:gd name="T8" fmla="*/ 33867 w 228600"/>
                  <a:gd name="T9" fmla="*/ 95601 h 273401"/>
                  <a:gd name="T10" fmla="*/ 50800 w 228600"/>
                  <a:gd name="T11" fmla="*/ 70201 h 273401"/>
                  <a:gd name="T12" fmla="*/ 76200 w 228600"/>
                  <a:gd name="T13" fmla="*/ 53268 h 273401"/>
                  <a:gd name="T14" fmla="*/ 93133 w 228600"/>
                  <a:gd name="T15" fmla="*/ 27868 h 273401"/>
                  <a:gd name="T16" fmla="*/ 101600 w 228600"/>
                  <a:gd name="T17" fmla="*/ 2468 h 273401"/>
                  <a:gd name="T18" fmla="*/ 127000 w 228600"/>
                  <a:gd name="T19" fmla="*/ 19401 h 273401"/>
                  <a:gd name="T20" fmla="*/ 152400 w 228600"/>
                  <a:gd name="T21" fmla="*/ 70201 h 273401"/>
                  <a:gd name="T22" fmla="*/ 177800 w 228600"/>
                  <a:gd name="T23" fmla="*/ 78668 h 273401"/>
                  <a:gd name="T24" fmla="*/ 220133 w 228600"/>
                  <a:gd name="T25" fmla="*/ 112535 h 273401"/>
                  <a:gd name="T26" fmla="*/ 228600 w 228600"/>
                  <a:gd name="T27" fmla="*/ 137935 h 273401"/>
                  <a:gd name="T28" fmla="*/ 220133 w 228600"/>
                  <a:gd name="T29" fmla="*/ 171801 h 273401"/>
                  <a:gd name="T30" fmla="*/ 194733 w 228600"/>
                  <a:gd name="T31" fmla="*/ 180268 h 273401"/>
                  <a:gd name="T32" fmla="*/ 152400 w 228600"/>
                  <a:gd name="T33" fmla="*/ 188735 h 273401"/>
                  <a:gd name="T34" fmla="*/ 118533 w 228600"/>
                  <a:gd name="T35" fmla="*/ 231068 h 273401"/>
                  <a:gd name="T36" fmla="*/ 93133 w 228600"/>
                  <a:gd name="T37" fmla="*/ 239535 h 273401"/>
                  <a:gd name="T38" fmla="*/ 25400 w 228600"/>
                  <a:gd name="T39" fmla="*/ 231068 h 273401"/>
                  <a:gd name="T40" fmla="*/ 0 w 228600"/>
                  <a:gd name="T41" fmla="*/ 222601 h 273401"/>
                  <a:gd name="T42" fmla="*/ 0 w 228600"/>
                  <a:gd name="T43" fmla="*/ 205668 h 27340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8600"/>
                  <a:gd name="T67" fmla="*/ 0 h 273401"/>
                  <a:gd name="T68" fmla="*/ 228600 w 228600"/>
                  <a:gd name="T69" fmla="*/ 273401 h 27340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8600" h="273401">
                    <a:moveTo>
                      <a:pt x="42333" y="273401"/>
                    </a:moveTo>
                    <a:cubicBezTo>
                      <a:pt x="33866" y="267757"/>
                      <a:pt x="23290" y="264414"/>
                      <a:pt x="16933" y="256468"/>
                    </a:cubicBezTo>
                    <a:cubicBezTo>
                      <a:pt x="11358" y="249499"/>
                      <a:pt x="7910" y="239975"/>
                      <a:pt x="8467" y="231068"/>
                    </a:cubicBezTo>
                    <a:cubicBezTo>
                      <a:pt x="10783" y="194020"/>
                      <a:pt x="18559" y="157486"/>
                      <a:pt x="25400" y="121001"/>
                    </a:cubicBezTo>
                    <a:cubicBezTo>
                      <a:pt x="27045" y="112229"/>
                      <a:pt x="29876" y="103583"/>
                      <a:pt x="33867" y="95601"/>
                    </a:cubicBezTo>
                    <a:cubicBezTo>
                      <a:pt x="38418" y="86500"/>
                      <a:pt x="43605" y="77396"/>
                      <a:pt x="50800" y="70201"/>
                    </a:cubicBezTo>
                    <a:cubicBezTo>
                      <a:pt x="57995" y="63006"/>
                      <a:pt x="67733" y="58912"/>
                      <a:pt x="76200" y="53268"/>
                    </a:cubicBezTo>
                    <a:cubicBezTo>
                      <a:pt x="81844" y="44801"/>
                      <a:pt x="88582" y="36969"/>
                      <a:pt x="93133" y="27868"/>
                    </a:cubicBezTo>
                    <a:cubicBezTo>
                      <a:pt x="97124" y="19886"/>
                      <a:pt x="92942" y="4633"/>
                      <a:pt x="101600" y="2468"/>
                    </a:cubicBezTo>
                    <a:cubicBezTo>
                      <a:pt x="111472" y="0"/>
                      <a:pt x="118533" y="13757"/>
                      <a:pt x="127000" y="19401"/>
                    </a:cubicBezTo>
                    <a:cubicBezTo>
                      <a:pt x="132577" y="36133"/>
                      <a:pt x="137480" y="58265"/>
                      <a:pt x="152400" y="70201"/>
                    </a:cubicBezTo>
                    <a:cubicBezTo>
                      <a:pt x="159369" y="75776"/>
                      <a:pt x="169818" y="74677"/>
                      <a:pt x="177800" y="78668"/>
                    </a:cubicBezTo>
                    <a:cubicBezTo>
                      <a:pt x="199163" y="89350"/>
                      <a:pt x="204382" y="96783"/>
                      <a:pt x="220133" y="112535"/>
                    </a:cubicBezTo>
                    <a:cubicBezTo>
                      <a:pt x="222955" y="121002"/>
                      <a:pt x="228600" y="129010"/>
                      <a:pt x="228600" y="137935"/>
                    </a:cubicBezTo>
                    <a:cubicBezTo>
                      <a:pt x="228600" y="149571"/>
                      <a:pt x="227402" y="162715"/>
                      <a:pt x="220133" y="171801"/>
                    </a:cubicBezTo>
                    <a:cubicBezTo>
                      <a:pt x="214558" y="178770"/>
                      <a:pt x="203391" y="178103"/>
                      <a:pt x="194733" y="180268"/>
                    </a:cubicBezTo>
                    <a:cubicBezTo>
                      <a:pt x="180772" y="183758"/>
                      <a:pt x="166511" y="185913"/>
                      <a:pt x="152400" y="188735"/>
                    </a:cubicBezTo>
                    <a:cubicBezTo>
                      <a:pt x="144707" y="200274"/>
                      <a:pt x="131940" y="223024"/>
                      <a:pt x="118533" y="231068"/>
                    </a:cubicBezTo>
                    <a:cubicBezTo>
                      <a:pt x="110880" y="235660"/>
                      <a:pt x="101600" y="236713"/>
                      <a:pt x="93133" y="239535"/>
                    </a:cubicBezTo>
                    <a:cubicBezTo>
                      <a:pt x="70555" y="236713"/>
                      <a:pt x="47786" y="235138"/>
                      <a:pt x="25400" y="231068"/>
                    </a:cubicBezTo>
                    <a:cubicBezTo>
                      <a:pt x="16619" y="229471"/>
                      <a:pt x="6311" y="228912"/>
                      <a:pt x="0" y="222601"/>
                    </a:cubicBezTo>
                    <a:lnTo>
                      <a:pt x="0" y="205668"/>
                    </a:ln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2" name="Freeform 11"/>
              <p:cNvSpPr>
                <a:spLocks noChangeArrowheads="1"/>
              </p:cNvSpPr>
              <p:nvPr/>
            </p:nvSpPr>
            <p:spPr bwMode="auto">
              <a:xfrm>
                <a:off x="6290733" y="1084381"/>
                <a:ext cx="313267" cy="312619"/>
              </a:xfrm>
              <a:custGeom>
                <a:avLst/>
                <a:gdLst>
                  <a:gd name="T0" fmla="*/ 33867 w 313267"/>
                  <a:gd name="T1" fmla="*/ 295686 h 312619"/>
                  <a:gd name="T2" fmla="*/ 135467 w 313267"/>
                  <a:gd name="T3" fmla="*/ 287219 h 312619"/>
                  <a:gd name="T4" fmla="*/ 143934 w 313267"/>
                  <a:gd name="T5" fmla="*/ 312619 h 312619"/>
                  <a:gd name="T6" fmla="*/ 186267 w 313267"/>
                  <a:gd name="T7" fmla="*/ 304152 h 312619"/>
                  <a:gd name="T8" fmla="*/ 237067 w 313267"/>
                  <a:gd name="T9" fmla="*/ 295686 h 312619"/>
                  <a:gd name="T10" fmla="*/ 270934 w 313267"/>
                  <a:gd name="T11" fmla="*/ 261819 h 312619"/>
                  <a:gd name="T12" fmla="*/ 296334 w 313267"/>
                  <a:gd name="T13" fmla="*/ 185619 h 312619"/>
                  <a:gd name="T14" fmla="*/ 304800 w 313267"/>
                  <a:gd name="T15" fmla="*/ 160219 h 312619"/>
                  <a:gd name="T16" fmla="*/ 313267 w 313267"/>
                  <a:gd name="T17" fmla="*/ 134819 h 312619"/>
                  <a:gd name="T18" fmla="*/ 304800 w 313267"/>
                  <a:gd name="T19" fmla="*/ 92486 h 312619"/>
                  <a:gd name="T20" fmla="*/ 287867 w 313267"/>
                  <a:gd name="T21" fmla="*/ 75552 h 312619"/>
                  <a:gd name="T22" fmla="*/ 237067 w 313267"/>
                  <a:gd name="T23" fmla="*/ 33219 h 312619"/>
                  <a:gd name="T24" fmla="*/ 186267 w 313267"/>
                  <a:gd name="T25" fmla="*/ 41686 h 312619"/>
                  <a:gd name="T26" fmla="*/ 160867 w 313267"/>
                  <a:gd name="T27" fmla="*/ 58619 h 312619"/>
                  <a:gd name="T28" fmla="*/ 135467 w 313267"/>
                  <a:gd name="T29" fmla="*/ 67086 h 312619"/>
                  <a:gd name="T30" fmla="*/ 67734 w 313267"/>
                  <a:gd name="T31" fmla="*/ 24752 h 312619"/>
                  <a:gd name="T32" fmla="*/ 16934 w 313267"/>
                  <a:gd name="T33" fmla="*/ 41686 h 312619"/>
                  <a:gd name="T34" fmla="*/ 0 w 313267"/>
                  <a:gd name="T35" fmla="*/ 92486 h 312619"/>
                  <a:gd name="T36" fmla="*/ 16934 w 313267"/>
                  <a:gd name="T37" fmla="*/ 168686 h 312619"/>
                  <a:gd name="T38" fmla="*/ 8467 w 313267"/>
                  <a:gd name="T39" fmla="*/ 202552 h 312619"/>
                  <a:gd name="T40" fmla="*/ 25400 w 313267"/>
                  <a:gd name="T41" fmla="*/ 236419 h 3126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3267"/>
                  <a:gd name="T64" fmla="*/ 0 h 312619"/>
                  <a:gd name="T65" fmla="*/ 313267 w 313267"/>
                  <a:gd name="T66" fmla="*/ 312619 h 3126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3267" h="312619">
                    <a:moveTo>
                      <a:pt x="33867" y="295686"/>
                    </a:moveTo>
                    <a:cubicBezTo>
                      <a:pt x="71223" y="270781"/>
                      <a:pt x="72529" y="262044"/>
                      <a:pt x="135467" y="287219"/>
                    </a:cubicBezTo>
                    <a:cubicBezTo>
                      <a:pt x="143753" y="290534"/>
                      <a:pt x="141112" y="304152"/>
                      <a:pt x="143934" y="312619"/>
                    </a:cubicBezTo>
                    <a:lnTo>
                      <a:pt x="186267" y="304152"/>
                    </a:lnTo>
                    <a:cubicBezTo>
                      <a:pt x="203157" y="301081"/>
                      <a:pt x="221712" y="303363"/>
                      <a:pt x="237067" y="295686"/>
                    </a:cubicBezTo>
                    <a:cubicBezTo>
                      <a:pt x="251347" y="288546"/>
                      <a:pt x="259645" y="273108"/>
                      <a:pt x="270934" y="261819"/>
                    </a:cubicBezTo>
                    <a:lnTo>
                      <a:pt x="296334" y="185619"/>
                    </a:lnTo>
                    <a:lnTo>
                      <a:pt x="304800" y="160219"/>
                    </a:lnTo>
                    <a:lnTo>
                      <a:pt x="313267" y="134819"/>
                    </a:lnTo>
                    <a:cubicBezTo>
                      <a:pt x="310445" y="120708"/>
                      <a:pt x="310469" y="105713"/>
                      <a:pt x="304800" y="92486"/>
                    </a:cubicBezTo>
                    <a:cubicBezTo>
                      <a:pt x="301656" y="85149"/>
                      <a:pt x="292854" y="81785"/>
                      <a:pt x="287867" y="75552"/>
                    </a:cubicBezTo>
                    <a:cubicBezTo>
                      <a:pt x="255956" y="35662"/>
                      <a:pt x="289930" y="59650"/>
                      <a:pt x="237067" y="33219"/>
                    </a:cubicBezTo>
                    <a:cubicBezTo>
                      <a:pt x="220134" y="36041"/>
                      <a:pt x="202553" y="36257"/>
                      <a:pt x="186267" y="41686"/>
                    </a:cubicBezTo>
                    <a:cubicBezTo>
                      <a:pt x="176614" y="44904"/>
                      <a:pt x="169968" y="54068"/>
                      <a:pt x="160867" y="58619"/>
                    </a:cubicBezTo>
                    <a:cubicBezTo>
                      <a:pt x="152885" y="62610"/>
                      <a:pt x="143934" y="64264"/>
                      <a:pt x="135467" y="67086"/>
                    </a:cubicBezTo>
                    <a:cubicBezTo>
                      <a:pt x="113105" y="0"/>
                      <a:pt x="136140" y="13352"/>
                      <a:pt x="67734" y="24752"/>
                    </a:cubicBezTo>
                    <a:cubicBezTo>
                      <a:pt x="50801" y="30397"/>
                      <a:pt x="22579" y="24753"/>
                      <a:pt x="16934" y="41686"/>
                    </a:cubicBezTo>
                    <a:lnTo>
                      <a:pt x="0" y="92486"/>
                    </a:lnTo>
                    <a:cubicBezTo>
                      <a:pt x="3266" y="105549"/>
                      <a:pt x="16934" y="157936"/>
                      <a:pt x="16934" y="168686"/>
                    </a:cubicBezTo>
                    <a:cubicBezTo>
                      <a:pt x="16934" y="180322"/>
                      <a:pt x="11289" y="191263"/>
                      <a:pt x="8467" y="202552"/>
                    </a:cubicBezTo>
                    <a:cubicBezTo>
                      <a:pt x="17618" y="239157"/>
                      <a:pt x="5298" y="236419"/>
                      <a:pt x="25400" y="236419"/>
                    </a:cubicBez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3" name="Freeform 12"/>
              <p:cNvSpPr>
                <a:spLocks noChangeArrowheads="1"/>
              </p:cNvSpPr>
              <p:nvPr/>
            </p:nvSpPr>
            <p:spPr bwMode="auto">
              <a:xfrm>
                <a:off x="6976533" y="2167466"/>
                <a:ext cx="169334" cy="220134"/>
              </a:xfrm>
              <a:custGeom>
                <a:avLst/>
                <a:gdLst>
                  <a:gd name="T0" fmla="*/ 25400 w 169334"/>
                  <a:gd name="T1" fmla="*/ 143934 h 220134"/>
                  <a:gd name="T2" fmla="*/ 50800 w 169334"/>
                  <a:gd name="T3" fmla="*/ 194734 h 220134"/>
                  <a:gd name="T4" fmla="*/ 76200 w 169334"/>
                  <a:gd name="T5" fmla="*/ 203201 h 220134"/>
                  <a:gd name="T6" fmla="*/ 101600 w 169334"/>
                  <a:gd name="T7" fmla="*/ 220134 h 220134"/>
                  <a:gd name="T8" fmla="*/ 143934 w 169334"/>
                  <a:gd name="T9" fmla="*/ 211667 h 220134"/>
                  <a:gd name="T10" fmla="*/ 169334 w 169334"/>
                  <a:gd name="T11" fmla="*/ 152401 h 220134"/>
                  <a:gd name="T12" fmla="*/ 160867 w 169334"/>
                  <a:gd name="T13" fmla="*/ 101601 h 220134"/>
                  <a:gd name="T14" fmla="*/ 143934 w 169334"/>
                  <a:gd name="T15" fmla="*/ 84667 h 220134"/>
                  <a:gd name="T16" fmla="*/ 84667 w 169334"/>
                  <a:gd name="T17" fmla="*/ 59267 h 220134"/>
                  <a:gd name="T18" fmla="*/ 42334 w 169334"/>
                  <a:gd name="T19" fmla="*/ 1 h 220134"/>
                  <a:gd name="T20" fmla="*/ 8467 w 169334"/>
                  <a:gd name="T21" fmla="*/ 8467 h 220134"/>
                  <a:gd name="T22" fmla="*/ 0 w 169334"/>
                  <a:gd name="T23" fmla="*/ 33867 h 220134"/>
                  <a:gd name="T24" fmla="*/ 16934 w 169334"/>
                  <a:gd name="T25" fmla="*/ 110067 h 220134"/>
                  <a:gd name="T26" fmla="*/ 25400 w 169334"/>
                  <a:gd name="T27" fmla="*/ 143934 h 2201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9334"/>
                  <a:gd name="T43" fmla="*/ 0 h 220134"/>
                  <a:gd name="T44" fmla="*/ 169334 w 169334"/>
                  <a:gd name="T45" fmla="*/ 220134 h 2201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9334" h="220134">
                    <a:moveTo>
                      <a:pt x="25400" y="143934"/>
                    </a:moveTo>
                    <a:cubicBezTo>
                      <a:pt x="30977" y="160666"/>
                      <a:pt x="35880" y="182798"/>
                      <a:pt x="50800" y="194734"/>
                    </a:cubicBezTo>
                    <a:cubicBezTo>
                      <a:pt x="57769" y="200309"/>
                      <a:pt x="68218" y="199210"/>
                      <a:pt x="76200" y="203201"/>
                    </a:cubicBezTo>
                    <a:cubicBezTo>
                      <a:pt x="85301" y="207752"/>
                      <a:pt x="93133" y="214490"/>
                      <a:pt x="101600" y="220134"/>
                    </a:cubicBezTo>
                    <a:cubicBezTo>
                      <a:pt x="115711" y="217312"/>
                      <a:pt x="131439" y="218807"/>
                      <a:pt x="143934" y="211667"/>
                    </a:cubicBezTo>
                    <a:cubicBezTo>
                      <a:pt x="160987" y="201923"/>
                      <a:pt x="165643" y="167165"/>
                      <a:pt x="169334" y="152401"/>
                    </a:cubicBezTo>
                    <a:cubicBezTo>
                      <a:pt x="166512" y="135468"/>
                      <a:pt x="166895" y="117675"/>
                      <a:pt x="160867" y="101601"/>
                    </a:cubicBezTo>
                    <a:cubicBezTo>
                      <a:pt x="158064" y="94127"/>
                      <a:pt x="150576" y="89095"/>
                      <a:pt x="143934" y="84667"/>
                    </a:cubicBezTo>
                    <a:cubicBezTo>
                      <a:pt x="123012" y="70719"/>
                      <a:pt x="107242" y="66792"/>
                      <a:pt x="84667" y="59267"/>
                    </a:cubicBezTo>
                    <a:cubicBezTo>
                      <a:pt x="64912" y="0"/>
                      <a:pt x="84667" y="14111"/>
                      <a:pt x="42334" y="1"/>
                    </a:cubicBezTo>
                    <a:cubicBezTo>
                      <a:pt x="31045" y="2823"/>
                      <a:pt x="17554" y="1198"/>
                      <a:pt x="8467" y="8467"/>
                    </a:cubicBezTo>
                    <a:cubicBezTo>
                      <a:pt x="1498" y="14042"/>
                      <a:pt x="0" y="24942"/>
                      <a:pt x="0" y="33867"/>
                    </a:cubicBezTo>
                    <a:cubicBezTo>
                      <a:pt x="0" y="63669"/>
                      <a:pt x="8203" y="83874"/>
                      <a:pt x="16934" y="110067"/>
                    </a:cubicBezTo>
                    <a:lnTo>
                      <a:pt x="25400" y="143934"/>
                    </a:ln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4" name="Freeform 13"/>
              <p:cNvSpPr>
                <a:spLocks noChangeArrowheads="1"/>
              </p:cNvSpPr>
              <p:nvPr/>
            </p:nvSpPr>
            <p:spPr bwMode="auto">
              <a:xfrm>
                <a:off x="6853767" y="1943013"/>
                <a:ext cx="156633" cy="135476"/>
              </a:xfrm>
              <a:custGeom>
                <a:avLst/>
                <a:gdLst>
                  <a:gd name="T0" fmla="*/ 4233 w 156633"/>
                  <a:gd name="T1" fmla="*/ 88987 h 135476"/>
                  <a:gd name="T2" fmla="*/ 55033 w 156633"/>
                  <a:gd name="T3" fmla="*/ 80520 h 135476"/>
                  <a:gd name="T4" fmla="*/ 80433 w 156633"/>
                  <a:gd name="T5" fmla="*/ 63587 h 135476"/>
                  <a:gd name="T6" fmla="*/ 122766 w 156633"/>
                  <a:gd name="T7" fmla="*/ 72054 h 135476"/>
                  <a:gd name="T8" fmla="*/ 156633 w 156633"/>
                  <a:gd name="T9" fmla="*/ 105920 h 135476"/>
                  <a:gd name="T10" fmla="*/ 148166 w 156633"/>
                  <a:gd name="T11" fmla="*/ 46654 h 135476"/>
                  <a:gd name="T12" fmla="*/ 131233 w 156633"/>
                  <a:gd name="T13" fmla="*/ 29720 h 135476"/>
                  <a:gd name="T14" fmla="*/ 105833 w 156633"/>
                  <a:gd name="T15" fmla="*/ 21254 h 135476"/>
                  <a:gd name="T16" fmla="*/ 46566 w 156633"/>
                  <a:gd name="T17" fmla="*/ 4320 h 135476"/>
                  <a:gd name="T18" fmla="*/ 29633 w 156633"/>
                  <a:gd name="T19" fmla="*/ 21254 h 135476"/>
                  <a:gd name="T20" fmla="*/ 29633 w 156633"/>
                  <a:gd name="T21" fmla="*/ 88987 h 135476"/>
                  <a:gd name="T22" fmla="*/ 4233 w 156633"/>
                  <a:gd name="T23" fmla="*/ 88987 h 1354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633"/>
                  <a:gd name="T37" fmla="*/ 0 h 135476"/>
                  <a:gd name="T38" fmla="*/ 156633 w 156633"/>
                  <a:gd name="T39" fmla="*/ 135476 h 13547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633" h="135476">
                    <a:moveTo>
                      <a:pt x="4233" y="88987"/>
                    </a:moveTo>
                    <a:cubicBezTo>
                      <a:pt x="8466" y="87576"/>
                      <a:pt x="38747" y="85949"/>
                      <a:pt x="55033" y="80520"/>
                    </a:cubicBezTo>
                    <a:cubicBezTo>
                      <a:pt x="64686" y="77302"/>
                      <a:pt x="70336" y="64849"/>
                      <a:pt x="80433" y="63587"/>
                    </a:cubicBezTo>
                    <a:cubicBezTo>
                      <a:pt x="94712" y="61802"/>
                      <a:pt x="108655" y="69232"/>
                      <a:pt x="122766" y="72054"/>
                    </a:cubicBezTo>
                    <a:cubicBezTo>
                      <a:pt x="142224" y="130427"/>
                      <a:pt x="127079" y="135476"/>
                      <a:pt x="156633" y="105920"/>
                    </a:cubicBezTo>
                    <a:cubicBezTo>
                      <a:pt x="153811" y="86165"/>
                      <a:pt x="154477" y="65586"/>
                      <a:pt x="148166" y="46654"/>
                    </a:cubicBezTo>
                    <a:cubicBezTo>
                      <a:pt x="145642" y="39081"/>
                      <a:pt x="138078" y="33827"/>
                      <a:pt x="131233" y="29720"/>
                    </a:cubicBezTo>
                    <a:cubicBezTo>
                      <a:pt x="123580" y="25128"/>
                      <a:pt x="114414" y="23706"/>
                      <a:pt x="105833" y="21254"/>
                    </a:cubicBezTo>
                    <a:cubicBezTo>
                      <a:pt x="31441" y="0"/>
                      <a:pt x="107446" y="24614"/>
                      <a:pt x="46566" y="4320"/>
                    </a:cubicBezTo>
                    <a:cubicBezTo>
                      <a:pt x="40922" y="9965"/>
                      <a:pt x="33740" y="14409"/>
                      <a:pt x="29633" y="21254"/>
                    </a:cubicBezTo>
                    <a:cubicBezTo>
                      <a:pt x="17745" y="41068"/>
                      <a:pt x="17594" y="68923"/>
                      <a:pt x="29633" y="88987"/>
                    </a:cubicBezTo>
                    <a:cubicBezTo>
                      <a:pt x="32537" y="93827"/>
                      <a:pt x="0" y="90398"/>
                      <a:pt x="4233" y="88987"/>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5" name="Freeform 14"/>
              <p:cNvSpPr>
                <a:spLocks noChangeArrowheads="1"/>
              </p:cNvSpPr>
              <p:nvPr/>
            </p:nvSpPr>
            <p:spPr bwMode="auto">
              <a:xfrm>
                <a:off x="5514622" y="769518"/>
                <a:ext cx="453438" cy="270761"/>
              </a:xfrm>
              <a:custGeom>
                <a:avLst/>
                <a:gdLst>
                  <a:gd name="T0" fmla="*/ 22578 w 453438"/>
                  <a:gd name="T1" fmla="*/ 102549 h 270761"/>
                  <a:gd name="T2" fmla="*/ 158045 w 453438"/>
                  <a:gd name="T3" fmla="*/ 127949 h 270761"/>
                  <a:gd name="T4" fmla="*/ 174978 w 453438"/>
                  <a:gd name="T5" fmla="*/ 178749 h 270761"/>
                  <a:gd name="T6" fmla="*/ 183445 w 453438"/>
                  <a:gd name="T7" fmla="*/ 221082 h 270761"/>
                  <a:gd name="T8" fmla="*/ 200378 w 453438"/>
                  <a:gd name="T9" fmla="*/ 246482 h 270761"/>
                  <a:gd name="T10" fmla="*/ 251178 w 453438"/>
                  <a:gd name="T11" fmla="*/ 263415 h 270761"/>
                  <a:gd name="T12" fmla="*/ 310445 w 453438"/>
                  <a:gd name="T13" fmla="*/ 246482 h 270761"/>
                  <a:gd name="T14" fmla="*/ 344311 w 453438"/>
                  <a:gd name="T15" fmla="*/ 238015 h 270761"/>
                  <a:gd name="T16" fmla="*/ 369711 w 453438"/>
                  <a:gd name="T17" fmla="*/ 229549 h 270761"/>
                  <a:gd name="T18" fmla="*/ 420511 w 453438"/>
                  <a:gd name="T19" fmla="*/ 221082 h 270761"/>
                  <a:gd name="T20" fmla="*/ 445911 w 453438"/>
                  <a:gd name="T21" fmla="*/ 204149 h 270761"/>
                  <a:gd name="T22" fmla="*/ 420511 w 453438"/>
                  <a:gd name="T23" fmla="*/ 144882 h 270761"/>
                  <a:gd name="T24" fmla="*/ 395111 w 453438"/>
                  <a:gd name="T25" fmla="*/ 127949 h 270761"/>
                  <a:gd name="T26" fmla="*/ 251178 w 453438"/>
                  <a:gd name="T27" fmla="*/ 111015 h 270761"/>
                  <a:gd name="T28" fmla="*/ 225778 w 453438"/>
                  <a:gd name="T29" fmla="*/ 94082 h 270761"/>
                  <a:gd name="T30" fmla="*/ 200378 w 453438"/>
                  <a:gd name="T31" fmla="*/ 85615 h 270761"/>
                  <a:gd name="T32" fmla="*/ 191911 w 453438"/>
                  <a:gd name="T33" fmla="*/ 51749 h 270761"/>
                  <a:gd name="T34" fmla="*/ 174978 w 453438"/>
                  <a:gd name="T35" fmla="*/ 34815 h 270761"/>
                  <a:gd name="T36" fmla="*/ 132645 w 453438"/>
                  <a:gd name="T37" fmla="*/ 949 h 270761"/>
                  <a:gd name="T38" fmla="*/ 64911 w 453438"/>
                  <a:gd name="T39" fmla="*/ 9415 h 270761"/>
                  <a:gd name="T40" fmla="*/ 47978 w 453438"/>
                  <a:gd name="T41" fmla="*/ 26349 h 270761"/>
                  <a:gd name="T42" fmla="*/ 22578 w 453438"/>
                  <a:gd name="T43" fmla="*/ 43282 h 270761"/>
                  <a:gd name="T44" fmla="*/ 14111 w 453438"/>
                  <a:gd name="T45" fmla="*/ 68682 h 270761"/>
                  <a:gd name="T46" fmla="*/ 22578 w 453438"/>
                  <a:gd name="T47" fmla="*/ 94082 h 270761"/>
                  <a:gd name="T48" fmla="*/ 22578 w 453438"/>
                  <a:gd name="T49" fmla="*/ 102549 h 27076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53438"/>
                  <a:gd name="T76" fmla="*/ 0 h 270761"/>
                  <a:gd name="T77" fmla="*/ 453438 w 453438"/>
                  <a:gd name="T78" fmla="*/ 270761 h 27076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53438" h="270761">
                    <a:moveTo>
                      <a:pt x="22578" y="102549"/>
                    </a:moveTo>
                    <a:cubicBezTo>
                      <a:pt x="45156" y="108193"/>
                      <a:pt x="55617" y="117706"/>
                      <a:pt x="158045" y="127949"/>
                    </a:cubicBezTo>
                    <a:cubicBezTo>
                      <a:pt x="163689" y="144882"/>
                      <a:pt x="171477" y="161246"/>
                      <a:pt x="174978" y="178749"/>
                    </a:cubicBezTo>
                    <a:cubicBezTo>
                      <a:pt x="177800" y="192860"/>
                      <a:pt x="178392" y="207608"/>
                      <a:pt x="183445" y="221082"/>
                    </a:cubicBezTo>
                    <a:cubicBezTo>
                      <a:pt x="187018" y="230610"/>
                      <a:pt x="191749" y="241089"/>
                      <a:pt x="200378" y="246482"/>
                    </a:cubicBezTo>
                    <a:cubicBezTo>
                      <a:pt x="215514" y="255942"/>
                      <a:pt x="251178" y="263415"/>
                      <a:pt x="251178" y="263415"/>
                    </a:cubicBezTo>
                    <a:cubicBezTo>
                      <a:pt x="356985" y="236966"/>
                      <a:pt x="225471" y="270761"/>
                      <a:pt x="310445" y="246482"/>
                    </a:cubicBezTo>
                    <a:cubicBezTo>
                      <a:pt x="321633" y="243285"/>
                      <a:pt x="333123" y="241212"/>
                      <a:pt x="344311" y="238015"/>
                    </a:cubicBezTo>
                    <a:cubicBezTo>
                      <a:pt x="352892" y="235563"/>
                      <a:pt x="360999" y="231485"/>
                      <a:pt x="369711" y="229549"/>
                    </a:cubicBezTo>
                    <a:cubicBezTo>
                      <a:pt x="386469" y="225825"/>
                      <a:pt x="403578" y="223904"/>
                      <a:pt x="420511" y="221082"/>
                    </a:cubicBezTo>
                    <a:cubicBezTo>
                      <a:pt x="428978" y="215438"/>
                      <a:pt x="443115" y="213933"/>
                      <a:pt x="445911" y="204149"/>
                    </a:cubicBezTo>
                    <a:cubicBezTo>
                      <a:pt x="453438" y="177807"/>
                      <a:pt x="437882" y="158778"/>
                      <a:pt x="420511" y="144882"/>
                    </a:cubicBezTo>
                    <a:cubicBezTo>
                      <a:pt x="412565" y="138525"/>
                      <a:pt x="404212" y="132500"/>
                      <a:pt x="395111" y="127949"/>
                    </a:cubicBezTo>
                    <a:cubicBezTo>
                      <a:pt x="356622" y="108705"/>
                      <a:pt x="269916" y="112353"/>
                      <a:pt x="251178" y="111015"/>
                    </a:cubicBezTo>
                    <a:cubicBezTo>
                      <a:pt x="242711" y="105371"/>
                      <a:pt x="234879" y="98633"/>
                      <a:pt x="225778" y="94082"/>
                    </a:cubicBezTo>
                    <a:cubicBezTo>
                      <a:pt x="217796" y="90091"/>
                      <a:pt x="205953" y="92584"/>
                      <a:pt x="200378" y="85615"/>
                    </a:cubicBezTo>
                    <a:cubicBezTo>
                      <a:pt x="193109" y="76529"/>
                      <a:pt x="197115" y="62157"/>
                      <a:pt x="191911" y="51749"/>
                    </a:cubicBezTo>
                    <a:cubicBezTo>
                      <a:pt x="188341" y="44609"/>
                      <a:pt x="179965" y="41048"/>
                      <a:pt x="174978" y="34815"/>
                    </a:cubicBezTo>
                    <a:cubicBezTo>
                      <a:pt x="147127" y="0"/>
                      <a:pt x="172932" y="14377"/>
                      <a:pt x="132645" y="949"/>
                    </a:cubicBezTo>
                    <a:cubicBezTo>
                      <a:pt x="110067" y="3771"/>
                      <a:pt x="86705" y="2877"/>
                      <a:pt x="64911" y="9415"/>
                    </a:cubicBezTo>
                    <a:cubicBezTo>
                      <a:pt x="57265" y="11709"/>
                      <a:pt x="54211" y="21362"/>
                      <a:pt x="47978" y="26349"/>
                    </a:cubicBezTo>
                    <a:cubicBezTo>
                      <a:pt x="40032" y="32706"/>
                      <a:pt x="31045" y="37638"/>
                      <a:pt x="22578" y="43282"/>
                    </a:cubicBezTo>
                    <a:cubicBezTo>
                      <a:pt x="19756" y="51749"/>
                      <a:pt x="14111" y="59757"/>
                      <a:pt x="14111" y="68682"/>
                    </a:cubicBezTo>
                    <a:cubicBezTo>
                      <a:pt x="14111" y="77607"/>
                      <a:pt x="16267" y="87771"/>
                      <a:pt x="22578" y="94082"/>
                    </a:cubicBezTo>
                    <a:cubicBezTo>
                      <a:pt x="32830" y="104334"/>
                      <a:pt x="0" y="96905"/>
                      <a:pt x="22578" y="102549"/>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6" name="Freeform 15"/>
              <p:cNvSpPr>
                <a:spLocks noChangeArrowheads="1"/>
              </p:cNvSpPr>
              <p:nvPr/>
            </p:nvSpPr>
            <p:spPr bwMode="auto">
              <a:xfrm>
                <a:off x="5581693" y="1706160"/>
                <a:ext cx="234906" cy="178124"/>
              </a:xfrm>
              <a:custGeom>
                <a:avLst/>
                <a:gdLst>
                  <a:gd name="T0" fmla="*/ 31707 w 234906"/>
                  <a:gd name="T1" fmla="*/ 21040 h 178124"/>
                  <a:gd name="T2" fmla="*/ 6307 w 234906"/>
                  <a:gd name="T3" fmla="*/ 29507 h 178124"/>
                  <a:gd name="T4" fmla="*/ 31707 w 234906"/>
                  <a:gd name="T5" fmla="*/ 105707 h 178124"/>
                  <a:gd name="T6" fmla="*/ 57107 w 234906"/>
                  <a:gd name="T7" fmla="*/ 122640 h 178124"/>
                  <a:gd name="T8" fmla="*/ 74040 w 234906"/>
                  <a:gd name="T9" fmla="*/ 156507 h 178124"/>
                  <a:gd name="T10" fmla="*/ 192574 w 234906"/>
                  <a:gd name="T11" fmla="*/ 131107 h 178124"/>
                  <a:gd name="T12" fmla="*/ 217974 w 234906"/>
                  <a:gd name="T13" fmla="*/ 122640 h 178124"/>
                  <a:gd name="T14" fmla="*/ 217974 w 234906"/>
                  <a:gd name="T15" fmla="*/ 71840 h 178124"/>
                  <a:gd name="T16" fmla="*/ 192574 w 234906"/>
                  <a:gd name="T17" fmla="*/ 63373 h 178124"/>
                  <a:gd name="T18" fmla="*/ 175640 w 234906"/>
                  <a:gd name="T19" fmla="*/ 46440 h 178124"/>
                  <a:gd name="T20" fmla="*/ 150240 w 234906"/>
                  <a:gd name="T21" fmla="*/ 37973 h 178124"/>
                  <a:gd name="T22" fmla="*/ 141774 w 234906"/>
                  <a:gd name="T23" fmla="*/ 12573 h 178124"/>
                  <a:gd name="T24" fmla="*/ 31707 w 234906"/>
                  <a:gd name="T25" fmla="*/ 21040 h 1781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4906"/>
                  <a:gd name="T40" fmla="*/ 0 h 178124"/>
                  <a:gd name="T41" fmla="*/ 234906 w 234906"/>
                  <a:gd name="T42" fmla="*/ 178124 h 1781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4906" h="178124">
                    <a:moveTo>
                      <a:pt x="31707" y="21040"/>
                    </a:moveTo>
                    <a:cubicBezTo>
                      <a:pt x="9129" y="23862"/>
                      <a:pt x="8759" y="20926"/>
                      <a:pt x="6307" y="29507"/>
                    </a:cubicBezTo>
                    <a:cubicBezTo>
                      <a:pt x="0" y="51580"/>
                      <a:pt x="15000" y="89000"/>
                      <a:pt x="31707" y="105707"/>
                    </a:cubicBezTo>
                    <a:cubicBezTo>
                      <a:pt x="38902" y="112902"/>
                      <a:pt x="48640" y="116996"/>
                      <a:pt x="57107" y="122640"/>
                    </a:cubicBezTo>
                    <a:cubicBezTo>
                      <a:pt x="62751" y="133929"/>
                      <a:pt x="61742" y="153669"/>
                      <a:pt x="74040" y="156507"/>
                    </a:cubicBezTo>
                    <a:cubicBezTo>
                      <a:pt x="167716" y="178124"/>
                      <a:pt x="144368" y="155210"/>
                      <a:pt x="192574" y="131107"/>
                    </a:cubicBezTo>
                    <a:cubicBezTo>
                      <a:pt x="200556" y="127116"/>
                      <a:pt x="209507" y="125462"/>
                      <a:pt x="217974" y="122640"/>
                    </a:cubicBezTo>
                    <a:cubicBezTo>
                      <a:pt x="223618" y="105707"/>
                      <a:pt x="234906" y="88773"/>
                      <a:pt x="217974" y="71840"/>
                    </a:cubicBezTo>
                    <a:cubicBezTo>
                      <a:pt x="211663" y="65529"/>
                      <a:pt x="201041" y="66195"/>
                      <a:pt x="192574" y="63373"/>
                    </a:cubicBezTo>
                    <a:cubicBezTo>
                      <a:pt x="186929" y="57729"/>
                      <a:pt x="182485" y="50547"/>
                      <a:pt x="175640" y="46440"/>
                    </a:cubicBezTo>
                    <a:cubicBezTo>
                      <a:pt x="167987" y="41848"/>
                      <a:pt x="156551" y="44284"/>
                      <a:pt x="150240" y="37973"/>
                    </a:cubicBezTo>
                    <a:cubicBezTo>
                      <a:pt x="143929" y="31662"/>
                      <a:pt x="148743" y="18148"/>
                      <a:pt x="141774" y="12573"/>
                    </a:cubicBezTo>
                    <a:cubicBezTo>
                      <a:pt x="126058" y="0"/>
                      <a:pt x="54285" y="18218"/>
                      <a:pt x="31707" y="21040"/>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7" name="Freeform 16"/>
              <p:cNvSpPr>
                <a:spLocks noChangeArrowheads="1"/>
              </p:cNvSpPr>
              <p:nvPr/>
            </p:nvSpPr>
            <p:spPr bwMode="auto">
              <a:xfrm>
                <a:off x="5247223" y="550270"/>
                <a:ext cx="227409" cy="213131"/>
              </a:xfrm>
              <a:custGeom>
                <a:avLst/>
                <a:gdLst>
                  <a:gd name="T0" fmla="*/ 61377 w 227409"/>
                  <a:gd name="T1" fmla="*/ 101663 h 213131"/>
                  <a:gd name="T2" fmla="*/ 2110 w 227409"/>
                  <a:gd name="T3" fmla="*/ 143997 h 213131"/>
                  <a:gd name="T4" fmla="*/ 10577 w 227409"/>
                  <a:gd name="T5" fmla="*/ 203263 h 213131"/>
                  <a:gd name="T6" fmla="*/ 44444 w 227409"/>
                  <a:gd name="T7" fmla="*/ 211730 h 213131"/>
                  <a:gd name="T8" fmla="*/ 120644 w 227409"/>
                  <a:gd name="T9" fmla="*/ 194797 h 213131"/>
                  <a:gd name="T10" fmla="*/ 129110 w 227409"/>
                  <a:gd name="T11" fmla="*/ 169397 h 213131"/>
                  <a:gd name="T12" fmla="*/ 179910 w 227409"/>
                  <a:gd name="T13" fmla="*/ 152463 h 213131"/>
                  <a:gd name="T14" fmla="*/ 205310 w 227409"/>
                  <a:gd name="T15" fmla="*/ 135530 h 213131"/>
                  <a:gd name="T16" fmla="*/ 205310 w 227409"/>
                  <a:gd name="T17" fmla="*/ 8530 h 213131"/>
                  <a:gd name="T18" fmla="*/ 179910 w 227409"/>
                  <a:gd name="T19" fmla="*/ 63 h 213131"/>
                  <a:gd name="T20" fmla="*/ 86777 w 227409"/>
                  <a:gd name="T21" fmla="*/ 16997 h 213131"/>
                  <a:gd name="T22" fmla="*/ 61377 w 227409"/>
                  <a:gd name="T23" fmla="*/ 33930 h 213131"/>
                  <a:gd name="T24" fmla="*/ 27510 w 227409"/>
                  <a:gd name="T25" fmla="*/ 76263 h 213131"/>
                  <a:gd name="T26" fmla="*/ 10577 w 227409"/>
                  <a:gd name="T27" fmla="*/ 84730 h 2131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7409"/>
                  <a:gd name="T43" fmla="*/ 0 h 213131"/>
                  <a:gd name="T44" fmla="*/ 227409 w 227409"/>
                  <a:gd name="T45" fmla="*/ 213131 h 2131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7409" h="213131">
                    <a:moveTo>
                      <a:pt x="61377" y="101663"/>
                    </a:moveTo>
                    <a:cubicBezTo>
                      <a:pt x="2110" y="121419"/>
                      <a:pt x="16222" y="101664"/>
                      <a:pt x="2110" y="143997"/>
                    </a:cubicBezTo>
                    <a:cubicBezTo>
                      <a:pt x="4932" y="163752"/>
                      <a:pt x="0" y="186341"/>
                      <a:pt x="10577" y="203263"/>
                    </a:cubicBezTo>
                    <a:cubicBezTo>
                      <a:pt x="16744" y="213131"/>
                      <a:pt x="32808" y="211730"/>
                      <a:pt x="44444" y="211730"/>
                    </a:cubicBezTo>
                    <a:cubicBezTo>
                      <a:pt x="55187" y="211730"/>
                      <a:pt x="107587" y="198061"/>
                      <a:pt x="120644" y="194797"/>
                    </a:cubicBezTo>
                    <a:cubicBezTo>
                      <a:pt x="123466" y="186330"/>
                      <a:pt x="121848" y="174584"/>
                      <a:pt x="129110" y="169397"/>
                    </a:cubicBezTo>
                    <a:cubicBezTo>
                      <a:pt x="143634" y="159022"/>
                      <a:pt x="165058" y="162364"/>
                      <a:pt x="179910" y="152463"/>
                    </a:cubicBezTo>
                    <a:lnTo>
                      <a:pt x="205310" y="135530"/>
                    </a:lnTo>
                    <a:cubicBezTo>
                      <a:pt x="221139" y="88046"/>
                      <a:pt x="227409" y="80352"/>
                      <a:pt x="205310" y="8530"/>
                    </a:cubicBezTo>
                    <a:cubicBezTo>
                      <a:pt x="202685" y="0"/>
                      <a:pt x="188377" y="2885"/>
                      <a:pt x="179910" y="63"/>
                    </a:cubicBezTo>
                    <a:cubicBezTo>
                      <a:pt x="156558" y="2982"/>
                      <a:pt x="112881" y="3945"/>
                      <a:pt x="86777" y="16997"/>
                    </a:cubicBezTo>
                    <a:cubicBezTo>
                      <a:pt x="77676" y="21548"/>
                      <a:pt x="69844" y="28286"/>
                      <a:pt x="61377" y="33930"/>
                    </a:cubicBezTo>
                    <a:cubicBezTo>
                      <a:pt x="50266" y="50596"/>
                      <a:pt x="43598" y="64197"/>
                      <a:pt x="27510" y="76263"/>
                    </a:cubicBezTo>
                    <a:cubicBezTo>
                      <a:pt x="22461" y="80049"/>
                      <a:pt x="16221" y="81908"/>
                      <a:pt x="10577" y="84730"/>
                    </a:cubicBez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8" name="Freeform 17"/>
              <p:cNvSpPr>
                <a:spLocks noChangeArrowheads="1"/>
              </p:cNvSpPr>
              <p:nvPr/>
            </p:nvSpPr>
            <p:spPr bwMode="auto">
              <a:xfrm>
                <a:off x="4478867" y="667183"/>
                <a:ext cx="237066" cy="156213"/>
              </a:xfrm>
              <a:custGeom>
                <a:avLst/>
                <a:gdLst>
                  <a:gd name="T0" fmla="*/ 42333 w 237066"/>
                  <a:gd name="T1" fmla="*/ 145617 h 156213"/>
                  <a:gd name="T2" fmla="*/ 101600 w 237066"/>
                  <a:gd name="T3" fmla="*/ 137150 h 156213"/>
                  <a:gd name="T4" fmla="*/ 160866 w 237066"/>
                  <a:gd name="T5" fmla="*/ 120217 h 156213"/>
                  <a:gd name="T6" fmla="*/ 237066 w 237066"/>
                  <a:gd name="T7" fmla="*/ 103284 h 156213"/>
                  <a:gd name="T8" fmla="*/ 228600 w 237066"/>
                  <a:gd name="T9" fmla="*/ 60950 h 156213"/>
                  <a:gd name="T10" fmla="*/ 177800 w 237066"/>
                  <a:gd name="T11" fmla="*/ 35550 h 156213"/>
                  <a:gd name="T12" fmla="*/ 160866 w 237066"/>
                  <a:gd name="T13" fmla="*/ 18617 h 156213"/>
                  <a:gd name="T14" fmla="*/ 59266 w 237066"/>
                  <a:gd name="T15" fmla="*/ 18617 h 156213"/>
                  <a:gd name="T16" fmla="*/ 16933 w 237066"/>
                  <a:gd name="T17" fmla="*/ 52484 h 156213"/>
                  <a:gd name="T18" fmla="*/ 0 w 237066"/>
                  <a:gd name="T19" fmla="*/ 103284 h 156213"/>
                  <a:gd name="T20" fmla="*/ 25400 w 237066"/>
                  <a:gd name="T21" fmla="*/ 154084 h 156213"/>
                  <a:gd name="T22" fmla="*/ 76200 w 237066"/>
                  <a:gd name="T23" fmla="*/ 145617 h 156213"/>
                  <a:gd name="T24" fmla="*/ 101600 w 237066"/>
                  <a:gd name="T25" fmla="*/ 137150 h 1562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7066"/>
                  <a:gd name="T40" fmla="*/ 0 h 156213"/>
                  <a:gd name="T41" fmla="*/ 237066 w 237066"/>
                  <a:gd name="T42" fmla="*/ 156213 h 1562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7066" h="156213">
                    <a:moveTo>
                      <a:pt x="42333" y="145617"/>
                    </a:moveTo>
                    <a:cubicBezTo>
                      <a:pt x="62089" y="142795"/>
                      <a:pt x="82087" y="141331"/>
                      <a:pt x="101600" y="137150"/>
                    </a:cubicBezTo>
                    <a:cubicBezTo>
                      <a:pt x="121690" y="132845"/>
                      <a:pt x="141044" y="125623"/>
                      <a:pt x="160866" y="120217"/>
                    </a:cubicBezTo>
                    <a:cubicBezTo>
                      <a:pt x="193755" y="111247"/>
                      <a:pt x="201797" y="110337"/>
                      <a:pt x="237066" y="103284"/>
                    </a:cubicBezTo>
                    <a:cubicBezTo>
                      <a:pt x="234244" y="89173"/>
                      <a:pt x="235740" y="73445"/>
                      <a:pt x="228600" y="60950"/>
                    </a:cubicBezTo>
                    <a:cubicBezTo>
                      <a:pt x="220877" y="47435"/>
                      <a:pt x="190836" y="39896"/>
                      <a:pt x="177800" y="35550"/>
                    </a:cubicBezTo>
                    <a:cubicBezTo>
                      <a:pt x="172155" y="29906"/>
                      <a:pt x="167711" y="22724"/>
                      <a:pt x="160866" y="18617"/>
                    </a:cubicBezTo>
                    <a:cubicBezTo>
                      <a:pt x="129837" y="0"/>
                      <a:pt x="91030" y="15088"/>
                      <a:pt x="59266" y="18617"/>
                    </a:cubicBezTo>
                    <a:cubicBezTo>
                      <a:pt x="50290" y="24601"/>
                      <a:pt x="22966" y="40418"/>
                      <a:pt x="16933" y="52484"/>
                    </a:cubicBezTo>
                    <a:cubicBezTo>
                      <a:pt x="8951" y="68449"/>
                      <a:pt x="0" y="103284"/>
                      <a:pt x="0" y="103284"/>
                    </a:cubicBezTo>
                    <a:cubicBezTo>
                      <a:pt x="2121" y="111767"/>
                      <a:pt x="5919" y="151649"/>
                      <a:pt x="25400" y="154084"/>
                    </a:cubicBezTo>
                    <a:cubicBezTo>
                      <a:pt x="42434" y="156213"/>
                      <a:pt x="59442" y="149341"/>
                      <a:pt x="76200" y="145617"/>
                    </a:cubicBezTo>
                    <a:cubicBezTo>
                      <a:pt x="84912" y="143681"/>
                      <a:pt x="101600" y="137150"/>
                      <a:pt x="101600" y="137150"/>
                    </a:cubicBez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49" name="Freeform 18"/>
              <p:cNvSpPr>
                <a:spLocks noChangeArrowheads="1"/>
              </p:cNvSpPr>
              <p:nvPr/>
            </p:nvSpPr>
            <p:spPr bwMode="auto">
              <a:xfrm>
                <a:off x="4629856" y="397933"/>
                <a:ext cx="221243" cy="180324"/>
              </a:xfrm>
              <a:custGeom>
                <a:avLst/>
                <a:gdLst>
                  <a:gd name="T0" fmla="*/ 1411 w 221243"/>
                  <a:gd name="T1" fmla="*/ 169334 h 180324"/>
                  <a:gd name="T2" fmla="*/ 18344 w 221243"/>
                  <a:gd name="T3" fmla="*/ 118534 h 180324"/>
                  <a:gd name="T4" fmla="*/ 43744 w 221243"/>
                  <a:gd name="T5" fmla="*/ 67734 h 180324"/>
                  <a:gd name="T6" fmla="*/ 60677 w 221243"/>
                  <a:gd name="T7" fmla="*/ 50800 h 180324"/>
                  <a:gd name="T8" fmla="*/ 111477 w 221243"/>
                  <a:gd name="T9" fmla="*/ 33867 h 180324"/>
                  <a:gd name="T10" fmla="*/ 162277 w 221243"/>
                  <a:gd name="T11" fmla="*/ 0 h 180324"/>
                  <a:gd name="T12" fmla="*/ 196144 w 221243"/>
                  <a:gd name="T13" fmla="*/ 8467 h 180324"/>
                  <a:gd name="T14" fmla="*/ 204611 w 221243"/>
                  <a:gd name="T15" fmla="*/ 67734 h 180324"/>
                  <a:gd name="T16" fmla="*/ 179211 w 221243"/>
                  <a:gd name="T17" fmla="*/ 76200 h 180324"/>
                  <a:gd name="T18" fmla="*/ 136877 w 221243"/>
                  <a:gd name="T19" fmla="*/ 101600 h 180324"/>
                  <a:gd name="T20" fmla="*/ 119944 w 221243"/>
                  <a:gd name="T21" fmla="*/ 118534 h 180324"/>
                  <a:gd name="T22" fmla="*/ 52211 w 221243"/>
                  <a:gd name="T23" fmla="*/ 135467 h 180324"/>
                  <a:gd name="T24" fmla="*/ 35277 w 221243"/>
                  <a:gd name="T25" fmla="*/ 152400 h 180324"/>
                  <a:gd name="T26" fmla="*/ 26811 w 221243"/>
                  <a:gd name="T27" fmla="*/ 177800 h 180324"/>
                  <a:gd name="T28" fmla="*/ 1411 w 221243"/>
                  <a:gd name="T29" fmla="*/ 169334 h 1803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1243"/>
                  <a:gd name="T46" fmla="*/ 0 h 180324"/>
                  <a:gd name="T47" fmla="*/ 221243 w 221243"/>
                  <a:gd name="T48" fmla="*/ 180324 h 1803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1243" h="180324">
                    <a:moveTo>
                      <a:pt x="1411" y="169334"/>
                    </a:moveTo>
                    <a:cubicBezTo>
                      <a:pt x="0" y="159456"/>
                      <a:pt x="12700" y="135467"/>
                      <a:pt x="18344" y="118534"/>
                    </a:cubicBezTo>
                    <a:cubicBezTo>
                      <a:pt x="27286" y="91707"/>
                      <a:pt x="24988" y="91180"/>
                      <a:pt x="43744" y="67734"/>
                    </a:cubicBezTo>
                    <a:cubicBezTo>
                      <a:pt x="48731" y="61501"/>
                      <a:pt x="53537" y="54370"/>
                      <a:pt x="60677" y="50800"/>
                    </a:cubicBezTo>
                    <a:cubicBezTo>
                      <a:pt x="76642" y="42817"/>
                      <a:pt x="96626" y="43768"/>
                      <a:pt x="111477" y="33867"/>
                    </a:cubicBezTo>
                    <a:lnTo>
                      <a:pt x="162277" y="0"/>
                    </a:lnTo>
                    <a:cubicBezTo>
                      <a:pt x="173566" y="2822"/>
                      <a:pt x="187205" y="1017"/>
                      <a:pt x="196144" y="8467"/>
                    </a:cubicBezTo>
                    <a:cubicBezTo>
                      <a:pt x="211163" y="20983"/>
                      <a:pt x="221243" y="51102"/>
                      <a:pt x="204611" y="67734"/>
                    </a:cubicBezTo>
                    <a:cubicBezTo>
                      <a:pt x="198300" y="74045"/>
                      <a:pt x="187678" y="73378"/>
                      <a:pt x="179211" y="76200"/>
                    </a:cubicBezTo>
                    <a:cubicBezTo>
                      <a:pt x="136302" y="119109"/>
                      <a:pt x="191835" y="68625"/>
                      <a:pt x="136877" y="101600"/>
                    </a:cubicBezTo>
                    <a:cubicBezTo>
                      <a:pt x="130032" y="105707"/>
                      <a:pt x="127356" y="115569"/>
                      <a:pt x="119944" y="118534"/>
                    </a:cubicBezTo>
                    <a:cubicBezTo>
                      <a:pt x="98336" y="127177"/>
                      <a:pt x="52211" y="135467"/>
                      <a:pt x="52211" y="135467"/>
                    </a:cubicBezTo>
                    <a:cubicBezTo>
                      <a:pt x="46566" y="141111"/>
                      <a:pt x="39384" y="145555"/>
                      <a:pt x="35277" y="152400"/>
                    </a:cubicBezTo>
                    <a:cubicBezTo>
                      <a:pt x="30685" y="160053"/>
                      <a:pt x="35278" y="174978"/>
                      <a:pt x="26811" y="177800"/>
                    </a:cubicBezTo>
                    <a:cubicBezTo>
                      <a:pt x="19238" y="180324"/>
                      <a:pt x="2822" y="179212"/>
                      <a:pt x="1411" y="169334"/>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0" name="Freeform 19"/>
              <p:cNvSpPr>
                <a:spLocks noChangeArrowheads="1"/>
              </p:cNvSpPr>
              <p:nvPr/>
            </p:nvSpPr>
            <p:spPr bwMode="auto">
              <a:xfrm>
                <a:off x="3749977" y="850012"/>
                <a:ext cx="212423" cy="231415"/>
              </a:xfrm>
              <a:custGeom>
                <a:avLst/>
                <a:gdLst>
                  <a:gd name="T0" fmla="*/ 17690 w 212423"/>
                  <a:gd name="T1" fmla="*/ 208321 h 231415"/>
                  <a:gd name="T2" fmla="*/ 136223 w 212423"/>
                  <a:gd name="T3" fmla="*/ 208321 h 231415"/>
                  <a:gd name="T4" fmla="*/ 161623 w 212423"/>
                  <a:gd name="T5" fmla="*/ 182921 h 231415"/>
                  <a:gd name="T6" fmla="*/ 170090 w 212423"/>
                  <a:gd name="T7" fmla="*/ 157521 h 231415"/>
                  <a:gd name="T8" fmla="*/ 187023 w 212423"/>
                  <a:gd name="T9" fmla="*/ 132121 h 231415"/>
                  <a:gd name="T10" fmla="*/ 203956 w 212423"/>
                  <a:gd name="T11" fmla="*/ 81321 h 231415"/>
                  <a:gd name="T12" fmla="*/ 212423 w 212423"/>
                  <a:gd name="T13" fmla="*/ 55921 h 231415"/>
                  <a:gd name="T14" fmla="*/ 195490 w 212423"/>
                  <a:gd name="T15" fmla="*/ 22055 h 231415"/>
                  <a:gd name="T16" fmla="*/ 119290 w 212423"/>
                  <a:gd name="T17" fmla="*/ 47455 h 231415"/>
                  <a:gd name="T18" fmla="*/ 93890 w 212423"/>
                  <a:gd name="T19" fmla="*/ 55921 h 231415"/>
                  <a:gd name="T20" fmla="*/ 34623 w 212423"/>
                  <a:gd name="T21" fmla="*/ 64388 h 231415"/>
                  <a:gd name="T22" fmla="*/ 17690 w 212423"/>
                  <a:gd name="T23" fmla="*/ 89788 h 231415"/>
                  <a:gd name="T24" fmla="*/ 17690 w 212423"/>
                  <a:gd name="T25" fmla="*/ 216788 h 231415"/>
                  <a:gd name="T26" fmla="*/ 68490 w 212423"/>
                  <a:gd name="T27" fmla="*/ 216788 h 2314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2423"/>
                  <a:gd name="T43" fmla="*/ 0 h 231415"/>
                  <a:gd name="T44" fmla="*/ 212423 w 212423"/>
                  <a:gd name="T45" fmla="*/ 231415 h 2314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2423" h="231415">
                    <a:moveTo>
                      <a:pt x="17690" y="208321"/>
                    </a:moveTo>
                    <a:cubicBezTo>
                      <a:pt x="64368" y="219991"/>
                      <a:pt x="75819" y="226907"/>
                      <a:pt x="136223" y="208321"/>
                    </a:cubicBezTo>
                    <a:cubicBezTo>
                      <a:pt x="147667" y="204800"/>
                      <a:pt x="153156" y="191388"/>
                      <a:pt x="161623" y="182921"/>
                    </a:cubicBezTo>
                    <a:cubicBezTo>
                      <a:pt x="164445" y="174454"/>
                      <a:pt x="166099" y="165503"/>
                      <a:pt x="170090" y="157521"/>
                    </a:cubicBezTo>
                    <a:cubicBezTo>
                      <a:pt x="174641" y="148420"/>
                      <a:pt x="182890" y="141420"/>
                      <a:pt x="187023" y="132121"/>
                    </a:cubicBezTo>
                    <a:cubicBezTo>
                      <a:pt x="194272" y="115810"/>
                      <a:pt x="198312" y="98254"/>
                      <a:pt x="203956" y="81321"/>
                    </a:cubicBezTo>
                    <a:lnTo>
                      <a:pt x="212423" y="55921"/>
                    </a:lnTo>
                    <a:cubicBezTo>
                      <a:pt x="206779" y="44632"/>
                      <a:pt x="207463" y="26046"/>
                      <a:pt x="195490" y="22055"/>
                    </a:cubicBezTo>
                    <a:cubicBezTo>
                      <a:pt x="129324" y="0"/>
                      <a:pt x="149932" y="29069"/>
                      <a:pt x="119290" y="47455"/>
                    </a:cubicBezTo>
                    <a:cubicBezTo>
                      <a:pt x="111637" y="52047"/>
                      <a:pt x="102641" y="54171"/>
                      <a:pt x="93890" y="55921"/>
                    </a:cubicBezTo>
                    <a:cubicBezTo>
                      <a:pt x="74321" y="59835"/>
                      <a:pt x="54379" y="61566"/>
                      <a:pt x="34623" y="64388"/>
                    </a:cubicBezTo>
                    <a:cubicBezTo>
                      <a:pt x="28979" y="72855"/>
                      <a:pt x="22241" y="80687"/>
                      <a:pt x="17690" y="89788"/>
                    </a:cubicBezTo>
                    <a:cubicBezTo>
                      <a:pt x="0" y="125169"/>
                      <a:pt x="2679" y="191055"/>
                      <a:pt x="17690" y="216788"/>
                    </a:cubicBezTo>
                    <a:cubicBezTo>
                      <a:pt x="26222" y="231415"/>
                      <a:pt x="51557" y="216788"/>
                      <a:pt x="68490" y="216788"/>
                    </a:cubicBez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1" name="Freeform 20"/>
              <p:cNvSpPr>
                <a:spLocks noChangeArrowheads="1"/>
              </p:cNvSpPr>
              <p:nvPr/>
            </p:nvSpPr>
            <p:spPr bwMode="auto">
              <a:xfrm>
                <a:off x="3119649" y="2043287"/>
                <a:ext cx="131551" cy="132646"/>
              </a:xfrm>
              <a:custGeom>
                <a:avLst/>
                <a:gdLst>
                  <a:gd name="T0" fmla="*/ 29951 w 131551"/>
                  <a:gd name="T1" fmla="*/ 47980 h 132646"/>
                  <a:gd name="T2" fmla="*/ 4551 w 131551"/>
                  <a:gd name="T3" fmla="*/ 56446 h 132646"/>
                  <a:gd name="T4" fmla="*/ 13018 w 131551"/>
                  <a:gd name="T5" fmla="*/ 98780 h 132646"/>
                  <a:gd name="T6" fmla="*/ 21484 w 131551"/>
                  <a:gd name="T7" fmla="*/ 124180 h 132646"/>
                  <a:gd name="T8" fmla="*/ 46884 w 131551"/>
                  <a:gd name="T9" fmla="*/ 132646 h 132646"/>
                  <a:gd name="T10" fmla="*/ 106151 w 131551"/>
                  <a:gd name="T11" fmla="*/ 115713 h 132646"/>
                  <a:gd name="T12" fmla="*/ 131551 w 131551"/>
                  <a:gd name="T13" fmla="*/ 64913 h 132646"/>
                  <a:gd name="T14" fmla="*/ 123084 w 131551"/>
                  <a:gd name="T15" fmla="*/ 31046 h 132646"/>
                  <a:gd name="T16" fmla="*/ 38418 w 131551"/>
                  <a:gd name="T17" fmla="*/ 22580 h 132646"/>
                  <a:gd name="T18" fmla="*/ 29951 w 131551"/>
                  <a:gd name="T19" fmla="*/ 47980 h 1326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551"/>
                  <a:gd name="T31" fmla="*/ 0 h 132646"/>
                  <a:gd name="T32" fmla="*/ 131551 w 131551"/>
                  <a:gd name="T33" fmla="*/ 132646 h 1326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551" h="132646">
                    <a:moveTo>
                      <a:pt x="29951" y="47980"/>
                    </a:moveTo>
                    <a:cubicBezTo>
                      <a:pt x="24307" y="53624"/>
                      <a:pt x="7373" y="47979"/>
                      <a:pt x="4551" y="56446"/>
                    </a:cubicBezTo>
                    <a:cubicBezTo>
                      <a:pt x="0" y="70098"/>
                      <a:pt x="9528" y="84819"/>
                      <a:pt x="13018" y="98780"/>
                    </a:cubicBezTo>
                    <a:cubicBezTo>
                      <a:pt x="15182" y="107438"/>
                      <a:pt x="15173" y="117869"/>
                      <a:pt x="21484" y="124180"/>
                    </a:cubicBezTo>
                    <a:cubicBezTo>
                      <a:pt x="27795" y="130491"/>
                      <a:pt x="38417" y="129824"/>
                      <a:pt x="46884" y="132646"/>
                    </a:cubicBezTo>
                    <a:cubicBezTo>
                      <a:pt x="66640" y="127002"/>
                      <a:pt x="88190" y="125691"/>
                      <a:pt x="106151" y="115713"/>
                    </a:cubicBezTo>
                    <a:cubicBezTo>
                      <a:pt x="119579" y="108253"/>
                      <a:pt x="127282" y="77719"/>
                      <a:pt x="131551" y="64913"/>
                    </a:cubicBezTo>
                    <a:cubicBezTo>
                      <a:pt x="128729" y="53624"/>
                      <a:pt x="129539" y="40728"/>
                      <a:pt x="123084" y="31046"/>
                    </a:cubicBezTo>
                    <a:cubicBezTo>
                      <a:pt x="102386" y="0"/>
                      <a:pt x="65972" y="18644"/>
                      <a:pt x="38418" y="22580"/>
                    </a:cubicBezTo>
                    <a:cubicBezTo>
                      <a:pt x="10340" y="31938"/>
                      <a:pt x="35596" y="42336"/>
                      <a:pt x="29951" y="47980"/>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2" name="Freeform 21"/>
              <p:cNvSpPr>
                <a:spLocks noChangeArrowheads="1"/>
              </p:cNvSpPr>
              <p:nvPr/>
            </p:nvSpPr>
            <p:spPr bwMode="auto">
              <a:xfrm>
                <a:off x="3013241" y="1695813"/>
                <a:ext cx="183836" cy="229793"/>
              </a:xfrm>
              <a:custGeom>
                <a:avLst/>
                <a:gdLst>
                  <a:gd name="T0" fmla="*/ 17826 w 183836"/>
                  <a:gd name="T1" fmla="*/ 217654 h 229793"/>
                  <a:gd name="T2" fmla="*/ 77092 w 183836"/>
                  <a:gd name="T3" fmla="*/ 209187 h 229793"/>
                  <a:gd name="T4" fmla="*/ 94026 w 183836"/>
                  <a:gd name="T5" fmla="*/ 192254 h 229793"/>
                  <a:gd name="T6" fmla="*/ 127892 w 183836"/>
                  <a:gd name="T7" fmla="*/ 183787 h 229793"/>
                  <a:gd name="T8" fmla="*/ 153292 w 183836"/>
                  <a:gd name="T9" fmla="*/ 175320 h 229793"/>
                  <a:gd name="T10" fmla="*/ 170226 w 183836"/>
                  <a:gd name="T11" fmla="*/ 158387 h 229793"/>
                  <a:gd name="T12" fmla="*/ 170226 w 183836"/>
                  <a:gd name="T13" fmla="*/ 90654 h 229793"/>
                  <a:gd name="T14" fmla="*/ 153292 w 183836"/>
                  <a:gd name="T15" fmla="*/ 65254 h 229793"/>
                  <a:gd name="T16" fmla="*/ 127892 w 183836"/>
                  <a:gd name="T17" fmla="*/ 39854 h 229793"/>
                  <a:gd name="T18" fmla="*/ 102492 w 183836"/>
                  <a:gd name="T19" fmla="*/ 31387 h 229793"/>
                  <a:gd name="T20" fmla="*/ 43226 w 183836"/>
                  <a:gd name="T21" fmla="*/ 5987 h 229793"/>
                  <a:gd name="T22" fmla="*/ 9359 w 183836"/>
                  <a:gd name="T23" fmla="*/ 14454 h 229793"/>
                  <a:gd name="T24" fmla="*/ 892 w 183836"/>
                  <a:gd name="T25" fmla="*/ 48320 h 229793"/>
                  <a:gd name="T26" fmla="*/ 26292 w 183836"/>
                  <a:gd name="T27" fmla="*/ 149920 h 229793"/>
                  <a:gd name="T28" fmla="*/ 34759 w 183836"/>
                  <a:gd name="T29" fmla="*/ 217654 h 229793"/>
                  <a:gd name="T30" fmla="*/ 85559 w 183836"/>
                  <a:gd name="T31" fmla="*/ 209187 h 2297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3836"/>
                  <a:gd name="T49" fmla="*/ 0 h 229793"/>
                  <a:gd name="T50" fmla="*/ 183836 w 183836"/>
                  <a:gd name="T51" fmla="*/ 229793 h 22979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3836" h="229793">
                    <a:moveTo>
                      <a:pt x="17826" y="217654"/>
                    </a:moveTo>
                    <a:cubicBezTo>
                      <a:pt x="37581" y="214832"/>
                      <a:pt x="58160" y="215498"/>
                      <a:pt x="77092" y="209187"/>
                    </a:cubicBezTo>
                    <a:cubicBezTo>
                      <a:pt x="84665" y="206663"/>
                      <a:pt x="86886" y="195824"/>
                      <a:pt x="94026" y="192254"/>
                    </a:cubicBezTo>
                    <a:cubicBezTo>
                      <a:pt x="104434" y="187050"/>
                      <a:pt x="116704" y="186984"/>
                      <a:pt x="127892" y="183787"/>
                    </a:cubicBezTo>
                    <a:cubicBezTo>
                      <a:pt x="136473" y="181335"/>
                      <a:pt x="144825" y="178142"/>
                      <a:pt x="153292" y="175320"/>
                    </a:cubicBezTo>
                    <a:cubicBezTo>
                      <a:pt x="158937" y="169676"/>
                      <a:pt x="166119" y="165232"/>
                      <a:pt x="170226" y="158387"/>
                    </a:cubicBezTo>
                    <a:cubicBezTo>
                      <a:pt x="183836" y="135704"/>
                      <a:pt x="179485" y="115344"/>
                      <a:pt x="170226" y="90654"/>
                    </a:cubicBezTo>
                    <a:cubicBezTo>
                      <a:pt x="166653" y="81126"/>
                      <a:pt x="159806" y="73071"/>
                      <a:pt x="153292" y="65254"/>
                    </a:cubicBezTo>
                    <a:cubicBezTo>
                      <a:pt x="145627" y="56056"/>
                      <a:pt x="137855" y="46496"/>
                      <a:pt x="127892" y="39854"/>
                    </a:cubicBezTo>
                    <a:cubicBezTo>
                      <a:pt x="120466" y="34903"/>
                      <a:pt x="110695" y="34903"/>
                      <a:pt x="102492" y="31387"/>
                    </a:cubicBezTo>
                    <a:cubicBezTo>
                      <a:pt x="29257" y="0"/>
                      <a:pt x="102794" y="25844"/>
                      <a:pt x="43226" y="5987"/>
                    </a:cubicBezTo>
                    <a:cubicBezTo>
                      <a:pt x="31937" y="8809"/>
                      <a:pt x="17587" y="6226"/>
                      <a:pt x="9359" y="14454"/>
                    </a:cubicBezTo>
                    <a:cubicBezTo>
                      <a:pt x="1131" y="22682"/>
                      <a:pt x="0" y="36718"/>
                      <a:pt x="892" y="48320"/>
                    </a:cubicBezTo>
                    <a:cubicBezTo>
                      <a:pt x="3722" y="85108"/>
                      <a:pt x="15100" y="116342"/>
                      <a:pt x="26292" y="149920"/>
                    </a:cubicBezTo>
                    <a:cubicBezTo>
                      <a:pt x="29114" y="172498"/>
                      <a:pt x="18670" y="201565"/>
                      <a:pt x="34759" y="217654"/>
                    </a:cubicBezTo>
                    <a:cubicBezTo>
                      <a:pt x="46898" y="229793"/>
                      <a:pt x="85559" y="209187"/>
                      <a:pt x="85559" y="209187"/>
                    </a:cubicBez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3" name="Freeform 22"/>
              <p:cNvSpPr>
                <a:spLocks noChangeArrowheads="1"/>
              </p:cNvSpPr>
              <p:nvPr/>
            </p:nvSpPr>
            <p:spPr bwMode="auto">
              <a:xfrm>
                <a:off x="3436056" y="1473200"/>
                <a:ext cx="236161" cy="211667"/>
              </a:xfrm>
              <a:custGeom>
                <a:avLst/>
                <a:gdLst>
                  <a:gd name="T0" fmla="*/ 1411 w 236161"/>
                  <a:gd name="T1" fmla="*/ 101600 h 211667"/>
                  <a:gd name="T2" fmla="*/ 26811 w 236161"/>
                  <a:gd name="T3" fmla="*/ 110067 h 211667"/>
                  <a:gd name="T4" fmla="*/ 52211 w 236161"/>
                  <a:gd name="T5" fmla="*/ 194733 h 211667"/>
                  <a:gd name="T6" fmla="*/ 69144 w 236161"/>
                  <a:gd name="T7" fmla="*/ 211667 h 211667"/>
                  <a:gd name="T8" fmla="*/ 128411 w 236161"/>
                  <a:gd name="T9" fmla="*/ 203200 h 211667"/>
                  <a:gd name="T10" fmla="*/ 145344 w 236161"/>
                  <a:gd name="T11" fmla="*/ 177800 h 211667"/>
                  <a:gd name="T12" fmla="*/ 204611 w 236161"/>
                  <a:gd name="T13" fmla="*/ 152400 h 211667"/>
                  <a:gd name="T14" fmla="*/ 213077 w 236161"/>
                  <a:gd name="T15" fmla="*/ 101600 h 211667"/>
                  <a:gd name="T16" fmla="*/ 145344 w 236161"/>
                  <a:gd name="T17" fmla="*/ 67733 h 211667"/>
                  <a:gd name="T18" fmla="*/ 119944 w 236161"/>
                  <a:gd name="T19" fmla="*/ 16933 h 211667"/>
                  <a:gd name="T20" fmla="*/ 94544 w 236161"/>
                  <a:gd name="T21" fmla="*/ 0 h 211667"/>
                  <a:gd name="T22" fmla="*/ 35277 w 236161"/>
                  <a:gd name="T23" fmla="*/ 33867 h 211667"/>
                  <a:gd name="T24" fmla="*/ 18344 w 236161"/>
                  <a:gd name="T25" fmla="*/ 84667 h 211667"/>
                  <a:gd name="T26" fmla="*/ 1411 w 236161"/>
                  <a:gd name="T27" fmla="*/ 101600 h 2116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161"/>
                  <a:gd name="T43" fmla="*/ 0 h 211667"/>
                  <a:gd name="T44" fmla="*/ 236161 w 236161"/>
                  <a:gd name="T45" fmla="*/ 211667 h 2116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161" h="211667">
                    <a:moveTo>
                      <a:pt x="1411" y="101600"/>
                    </a:moveTo>
                    <a:cubicBezTo>
                      <a:pt x="2822" y="105833"/>
                      <a:pt x="21624" y="102805"/>
                      <a:pt x="26811" y="110067"/>
                    </a:cubicBezTo>
                    <a:cubicBezTo>
                      <a:pt x="57878" y="153561"/>
                      <a:pt x="32600" y="155510"/>
                      <a:pt x="52211" y="194733"/>
                    </a:cubicBezTo>
                    <a:cubicBezTo>
                      <a:pt x="55781" y="201873"/>
                      <a:pt x="63500" y="206022"/>
                      <a:pt x="69144" y="211667"/>
                    </a:cubicBezTo>
                    <a:cubicBezTo>
                      <a:pt x="88900" y="208845"/>
                      <a:pt x="110175" y="211305"/>
                      <a:pt x="128411" y="203200"/>
                    </a:cubicBezTo>
                    <a:cubicBezTo>
                      <a:pt x="137710" y="199067"/>
                      <a:pt x="138149" y="184995"/>
                      <a:pt x="145344" y="177800"/>
                    </a:cubicBezTo>
                    <a:cubicBezTo>
                      <a:pt x="164833" y="158311"/>
                      <a:pt x="178704" y="158877"/>
                      <a:pt x="204611" y="152400"/>
                    </a:cubicBezTo>
                    <a:cubicBezTo>
                      <a:pt x="213498" y="139070"/>
                      <a:pt x="236161" y="119554"/>
                      <a:pt x="213077" y="101600"/>
                    </a:cubicBezTo>
                    <a:cubicBezTo>
                      <a:pt x="193152" y="86102"/>
                      <a:pt x="145344" y="67733"/>
                      <a:pt x="145344" y="67733"/>
                    </a:cubicBezTo>
                    <a:cubicBezTo>
                      <a:pt x="138458" y="47076"/>
                      <a:pt x="136356" y="33345"/>
                      <a:pt x="119944" y="16933"/>
                    </a:cubicBezTo>
                    <a:cubicBezTo>
                      <a:pt x="112749" y="9738"/>
                      <a:pt x="103011" y="5644"/>
                      <a:pt x="94544" y="0"/>
                    </a:cubicBezTo>
                    <a:cubicBezTo>
                      <a:pt x="65929" y="7154"/>
                      <a:pt x="51548" y="4578"/>
                      <a:pt x="35277" y="33867"/>
                    </a:cubicBezTo>
                    <a:cubicBezTo>
                      <a:pt x="26609" y="49470"/>
                      <a:pt x="23988" y="67734"/>
                      <a:pt x="18344" y="84667"/>
                    </a:cubicBezTo>
                    <a:cubicBezTo>
                      <a:pt x="8985" y="112744"/>
                      <a:pt x="0" y="97367"/>
                      <a:pt x="1411" y="101600"/>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4" name="Freeform 23"/>
              <p:cNvSpPr>
                <a:spLocks noChangeArrowheads="1"/>
              </p:cNvSpPr>
              <p:nvPr/>
            </p:nvSpPr>
            <p:spPr bwMode="auto">
              <a:xfrm>
                <a:off x="3242733" y="1514883"/>
                <a:ext cx="165550" cy="154036"/>
              </a:xfrm>
              <a:custGeom>
                <a:avLst/>
                <a:gdLst>
                  <a:gd name="T0" fmla="*/ 50800 w 165550"/>
                  <a:gd name="T1" fmla="*/ 59917 h 154036"/>
                  <a:gd name="T2" fmla="*/ 25400 w 165550"/>
                  <a:gd name="T3" fmla="*/ 68384 h 154036"/>
                  <a:gd name="T4" fmla="*/ 0 w 165550"/>
                  <a:gd name="T5" fmla="*/ 119184 h 154036"/>
                  <a:gd name="T6" fmla="*/ 16934 w 165550"/>
                  <a:gd name="T7" fmla="*/ 144584 h 154036"/>
                  <a:gd name="T8" fmla="*/ 42334 w 165550"/>
                  <a:gd name="T9" fmla="*/ 153050 h 154036"/>
                  <a:gd name="T10" fmla="*/ 118534 w 165550"/>
                  <a:gd name="T11" fmla="*/ 119184 h 154036"/>
                  <a:gd name="T12" fmla="*/ 127000 w 165550"/>
                  <a:gd name="T13" fmla="*/ 93784 h 154036"/>
                  <a:gd name="T14" fmla="*/ 143934 w 165550"/>
                  <a:gd name="T15" fmla="*/ 76850 h 154036"/>
                  <a:gd name="T16" fmla="*/ 160867 w 165550"/>
                  <a:gd name="T17" fmla="*/ 51450 h 154036"/>
                  <a:gd name="T18" fmla="*/ 152400 w 165550"/>
                  <a:gd name="T19" fmla="*/ 9117 h 154036"/>
                  <a:gd name="T20" fmla="*/ 59267 w 165550"/>
                  <a:gd name="T21" fmla="*/ 26050 h 154036"/>
                  <a:gd name="T22" fmla="*/ 50800 w 165550"/>
                  <a:gd name="T23" fmla="*/ 59917 h 1540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5550"/>
                  <a:gd name="T37" fmla="*/ 0 h 154036"/>
                  <a:gd name="T38" fmla="*/ 165550 w 165550"/>
                  <a:gd name="T39" fmla="*/ 154036 h 1540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5550" h="154036">
                    <a:moveTo>
                      <a:pt x="50800" y="59917"/>
                    </a:moveTo>
                    <a:cubicBezTo>
                      <a:pt x="42333" y="62739"/>
                      <a:pt x="32369" y="62809"/>
                      <a:pt x="25400" y="68384"/>
                    </a:cubicBezTo>
                    <a:cubicBezTo>
                      <a:pt x="10480" y="80320"/>
                      <a:pt x="5577" y="102452"/>
                      <a:pt x="0" y="119184"/>
                    </a:cubicBezTo>
                    <a:cubicBezTo>
                      <a:pt x="5645" y="127651"/>
                      <a:pt x="8988" y="138227"/>
                      <a:pt x="16934" y="144584"/>
                    </a:cubicBezTo>
                    <a:cubicBezTo>
                      <a:pt x="23903" y="150159"/>
                      <a:pt x="33464" y="154036"/>
                      <a:pt x="42334" y="153050"/>
                    </a:cubicBezTo>
                    <a:cubicBezTo>
                      <a:pt x="78606" y="149020"/>
                      <a:pt x="92068" y="136828"/>
                      <a:pt x="118534" y="119184"/>
                    </a:cubicBezTo>
                    <a:cubicBezTo>
                      <a:pt x="121356" y="110717"/>
                      <a:pt x="122408" y="101437"/>
                      <a:pt x="127000" y="93784"/>
                    </a:cubicBezTo>
                    <a:cubicBezTo>
                      <a:pt x="131107" y="86939"/>
                      <a:pt x="138947" y="83084"/>
                      <a:pt x="143934" y="76850"/>
                    </a:cubicBezTo>
                    <a:cubicBezTo>
                      <a:pt x="150291" y="68904"/>
                      <a:pt x="155223" y="59917"/>
                      <a:pt x="160867" y="51450"/>
                    </a:cubicBezTo>
                    <a:cubicBezTo>
                      <a:pt x="158045" y="37339"/>
                      <a:pt x="165550" y="14961"/>
                      <a:pt x="152400" y="9117"/>
                    </a:cubicBezTo>
                    <a:cubicBezTo>
                      <a:pt x="131887" y="0"/>
                      <a:pt x="84258" y="17720"/>
                      <a:pt x="59267" y="26050"/>
                    </a:cubicBezTo>
                    <a:lnTo>
                      <a:pt x="50800" y="59917"/>
                    </a:ln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5" name="Freeform 25"/>
              <p:cNvSpPr>
                <a:spLocks noChangeArrowheads="1"/>
              </p:cNvSpPr>
              <p:nvPr/>
            </p:nvSpPr>
            <p:spPr bwMode="auto">
              <a:xfrm>
                <a:off x="2616085" y="2318950"/>
                <a:ext cx="169448" cy="136383"/>
              </a:xfrm>
              <a:custGeom>
                <a:avLst/>
                <a:gdLst>
                  <a:gd name="T0" fmla="*/ 42448 w 169448"/>
                  <a:gd name="T1" fmla="*/ 136383 h 136383"/>
                  <a:gd name="T2" fmla="*/ 127115 w 169448"/>
                  <a:gd name="T3" fmla="*/ 127917 h 136383"/>
                  <a:gd name="T4" fmla="*/ 152515 w 169448"/>
                  <a:gd name="T5" fmla="*/ 85583 h 136383"/>
                  <a:gd name="T6" fmla="*/ 169448 w 169448"/>
                  <a:gd name="T7" fmla="*/ 60183 h 136383"/>
                  <a:gd name="T8" fmla="*/ 160982 w 169448"/>
                  <a:gd name="T9" fmla="*/ 34783 h 136383"/>
                  <a:gd name="T10" fmla="*/ 50915 w 169448"/>
                  <a:gd name="T11" fmla="*/ 26317 h 136383"/>
                  <a:gd name="T12" fmla="*/ 33982 w 169448"/>
                  <a:gd name="T13" fmla="*/ 51717 h 136383"/>
                  <a:gd name="T14" fmla="*/ 25515 w 169448"/>
                  <a:gd name="T15" fmla="*/ 102517 h 136383"/>
                  <a:gd name="T16" fmla="*/ 50915 w 169448"/>
                  <a:gd name="T17" fmla="*/ 110983 h 136383"/>
                  <a:gd name="T18" fmla="*/ 42448 w 169448"/>
                  <a:gd name="T19" fmla="*/ 136383 h 1363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448"/>
                  <a:gd name="T31" fmla="*/ 0 h 136383"/>
                  <a:gd name="T32" fmla="*/ 169448 w 169448"/>
                  <a:gd name="T33" fmla="*/ 136383 h 13638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448" h="136383">
                    <a:moveTo>
                      <a:pt x="42448" y="136383"/>
                    </a:moveTo>
                    <a:cubicBezTo>
                      <a:pt x="70670" y="133561"/>
                      <a:pt x="99599" y="134796"/>
                      <a:pt x="127115" y="127917"/>
                    </a:cubicBezTo>
                    <a:cubicBezTo>
                      <a:pt x="146013" y="123192"/>
                      <a:pt x="146382" y="97850"/>
                      <a:pt x="152515" y="85583"/>
                    </a:cubicBezTo>
                    <a:cubicBezTo>
                      <a:pt x="157066" y="76482"/>
                      <a:pt x="163804" y="68650"/>
                      <a:pt x="169448" y="60183"/>
                    </a:cubicBezTo>
                    <a:cubicBezTo>
                      <a:pt x="166626" y="51716"/>
                      <a:pt x="166557" y="41752"/>
                      <a:pt x="160982" y="34783"/>
                    </a:cubicBezTo>
                    <a:cubicBezTo>
                      <a:pt x="133156" y="0"/>
                      <a:pt x="86689" y="22739"/>
                      <a:pt x="50915" y="26317"/>
                    </a:cubicBezTo>
                    <a:cubicBezTo>
                      <a:pt x="45271" y="34784"/>
                      <a:pt x="40339" y="43771"/>
                      <a:pt x="33982" y="51717"/>
                    </a:cubicBezTo>
                    <a:cubicBezTo>
                      <a:pt x="19186" y="70211"/>
                      <a:pt x="0" y="70624"/>
                      <a:pt x="25515" y="102517"/>
                    </a:cubicBezTo>
                    <a:cubicBezTo>
                      <a:pt x="31090" y="109486"/>
                      <a:pt x="42448" y="108161"/>
                      <a:pt x="50915" y="110983"/>
                    </a:cubicBezTo>
                    <a:lnTo>
                      <a:pt x="42448" y="136383"/>
                    </a:ln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6" name="Freeform 26"/>
              <p:cNvSpPr>
                <a:spLocks noChangeArrowheads="1"/>
              </p:cNvSpPr>
              <p:nvPr/>
            </p:nvSpPr>
            <p:spPr bwMode="auto">
              <a:xfrm>
                <a:off x="5961837" y="1244600"/>
                <a:ext cx="175331" cy="152400"/>
              </a:xfrm>
              <a:custGeom>
                <a:avLst/>
                <a:gdLst>
                  <a:gd name="T0" fmla="*/ 24096 w 175331"/>
                  <a:gd name="T1" fmla="*/ 110067 h 152400"/>
                  <a:gd name="T2" fmla="*/ 49496 w 175331"/>
                  <a:gd name="T3" fmla="*/ 127000 h 152400"/>
                  <a:gd name="T4" fmla="*/ 74896 w 175331"/>
                  <a:gd name="T5" fmla="*/ 135467 h 152400"/>
                  <a:gd name="T6" fmla="*/ 91830 w 175331"/>
                  <a:gd name="T7" fmla="*/ 152400 h 152400"/>
                  <a:gd name="T8" fmla="*/ 151096 w 175331"/>
                  <a:gd name="T9" fmla="*/ 143933 h 152400"/>
                  <a:gd name="T10" fmla="*/ 159563 w 175331"/>
                  <a:gd name="T11" fmla="*/ 76200 h 152400"/>
                  <a:gd name="T12" fmla="*/ 108763 w 175331"/>
                  <a:gd name="T13" fmla="*/ 42333 h 152400"/>
                  <a:gd name="T14" fmla="*/ 49496 w 175331"/>
                  <a:gd name="T15" fmla="*/ 0 h 152400"/>
                  <a:gd name="T16" fmla="*/ 24096 w 175331"/>
                  <a:gd name="T17" fmla="*/ 110067 h 1524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331"/>
                  <a:gd name="T28" fmla="*/ 0 h 152400"/>
                  <a:gd name="T29" fmla="*/ 175331 w 175331"/>
                  <a:gd name="T30" fmla="*/ 152400 h 1524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331" h="152400">
                    <a:moveTo>
                      <a:pt x="24096" y="110067"/>
                    </a:moveTo>
                    <a:cubicBezTo>
                      <a:pt x="24096" y="131234"/>
                      <a:pt x="40395" y="122449"/>
                      <a:pt x="49496" y="127000"/>
                    </a:cubicBezTo>
                    <a:cubicBezTo>
                      <a:pt x="57478" y="130991"/>
                      <a:pt x="67243" y="130875"/>
                      <a:pt x="74896" y="135467"/>
                    </a:cubicBezTo>
                    <a:cubicBezTo>
                      <a:pt x="81741" y="139574"/>
                      <a:pt x="86185" y="146756"/>
                      <a:pt x="91830" y="152400"/>
                    </a:cubicBezTo>
                    <a:cubicBezTo>
                      <a:pt x="111585" y="149578"/>
                      <a:pt x="132860" y="152038"/>
                      <a:pt x="151096" y="143933"/>
                    </a:cubicBezTo>
                    <a:cubicBezTo>
                      <a:pt x="175331" y="133162"/>
                      <a:pt x="170989" y="90891"/>
                      <a:pt x="159563" y="76200"/>
                    </a:cubicBezTo>
                    <a:cubicBezTo>
                      <a:pt x="147068" y="60136"/>
                      <a:pt x="125044" y="54544"/>
                      <a:pt x="108763" y="42333"/>
                    </a:cubicBezTo>
                    <a:cubicBezTo>
                      <a:pt x="66755" y="10828"/>
                      <a:pt x="86637" y="24760"/>
                      <a:pt x="49496" y="0"/>
                    </a:cubicBezTo>
                    <a:cubicBezTo>
                      <a:pt x="0" y="16499"/>
                      <a:pt x="24096" y="88900"/>
                      <a:pt x="24096" y="110067"/>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7" name="Freeform 27"/>
              <p:cNvSpPr>
                <a:spLocks noChangeArrowheads="1"/>
              </p:cNvSpPr>
              <p:nvPr/>
            </p:nvSpPr>
            <p:spPr bwMode="auto">
              <a:xfrm>
                <a:off x="2890041" y="1947333"/>
                <a:ext cx="208759" cy="186267"/>
              </a:xfrm>
              <a:custGeom>
                <a:avLst/>
                <a:gdLst>
                  <a:gd name="T0" fmla="*/ 30959 w 208759"/>
                  <a:gd name="T1" fmla="*/ 110067 h 186267"/>
                  <a:gd name="T2" fmla="*/ 22492 w 208759"/>
                  <a:gd name="T3" fmla="*/ 186267 h 186267"/>
                  <a:gd name="T4" fmla="*/ 81759 w 208759"/>
                  <a:gd name="T5" fmla="*/ 135467 h 186267"/>
                  <a:gd name="T6" fmla="*/ 90226 w 208759"/>
                  <a:gd name="T7" fmla="*/ 110067 h 186267"/>
                  <a:gd name="T8" fmla="*/ 115626 w 208759"/>
                  <a:gd name="T9" fmla="*/ 93134 h 186267"/>
                  <a:gd name="T10" fmla="*/ 174892 w 208759"/>
                  <a:gd name="T11" fmla="*/ 76200 h 186267"/>
                  <a:gd name="T12" fmla="*/ 208759 w 208759"/>
                  <a:gd name="T13" fmla="*/ 33867 h 186267"/>
                  <a:gd name="T14" fmla="*/ 191826 w 208759"/>
                  <a:gd name="T15" fmla="*/ 8467 h 186267"/>
                  <a:gd name="T16" fmla="*/ 166426 w 208759"/>
                  <a:gd name="T17" fmla="*/ 0 h 186267"/>
                  <a:gd name="T18" fmla="*/ 107159 w 208759"/>
                  <a:gd name="T19" fmla="*/ 16934 h 186267"/>
                  <a:gd name="T20" fmla="*/ 81759 w 208759"/>
                  <a:gd name="T21" fmla="*/ 67734 h 186267"/>
                  <a:gd name="T22" fmla="*/ 5559 w 208759"/>
                  <a:gd name="T23" fmla="*/ 101600 h 186267"/>
                  <a:gd name="T24" fmla="*/ 30959 w 208759"/>
                  <a:gd name="T25" fmla="*/ 110067 h 186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8759"/>
                  <a:gd name="T40" fmla="*/ 0 h 186267"/>
                  <a:gd name="T41" fmla="*/ 208759 w 208759"/>
                  <a:gd name="T42" fmla="*/ 186267 h 186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8759" h="186267">
                    <a:moveTo>
                      <a:pt x="30959" y="110067"/>
                    </a:moveTo>
                    <a:cubicBezTo>
                      <a:pt x="33781" y="124178"/>
                      <a:pt x="8382" y="143934"/>
                      <a:pt x="22492" y="186267"/>
                    </a:cubicBezTo>
                    <a:cubicBezTo>
                      <a:pt x="63554" y="145205"/>
                      <a:pt x="43075" y="161256"/>
                      <a:pt x="81759" y="135467"/>
                    </a:cubicBezTo>
                    <a:cubicBezTo>
                      <a:pt x="84581" y="127000"/>
                      <a:pt x="84651" y="117036"/>
                      <a:pt x="90226" y="110067"/>
                    </a:cubicBezTo>
                    <a:cubicBezTo>
                      <a:pt x="96583" y="102121"/>
                      <a:pt x="106525" y="97685"/>
                      <a:pt x="115626" y="93134"/>
                    </a:cubicBezTo>
                    <a:cubicBezTo>
                      <a:pt x="127773" y="87061"/>
                      <a:pt x="164040" y="78913"/>
                      <a:pt x="174892" y="76200"/>
                    </a:cubicBezTo>
                    <a:cubicBezTo>
                      <a:pt x="182264" y="68828"/>
                      <a:pt x="208759" y="44549"/>
                      <a:pt x="208759" y="33867"/>
                    </a:cubicBezTo>
                    <a:cubicBezTo>
                      <a:pt x="208759" y="23691"/>
                      <a:pt x="199772" y="14824"/>
                      <a:pt x="191826" y="8467"/>
                    </a:cubicBezTo>
                    <a:cubicBezTo>
                      <a:pt x="184857" y="2892"/>
                      <a:pt x="174893" y="2822"/>
                      <a:pt x="166426" y="0"/>
                    </a:cubicBezTo>
                    <a:cubicBezTo>
                      <a:pt x="146670" y="5645"/>
                      <a:pt x="125120" y="6956"/>
                      <a:pt x="107159" y="16934"/>
                    </a:cubicBezTo>
                    <a:cubicBezTo>
                      <a:pt x="23640" y="63334"/>
                      <a:pt x="147503" y="20775"/>
                      <a:pt x="81759" y="67734"/>
                    </a:cubicBezTo>
                    <a:cubicBezTo>
                      <a:pt x="79765" y="69159"/>
                      <a:pt x="12484" y="85442"/>
                      <a:pt x="5559" y="101600"/>
                    </a:cubicBezTo>
                    <a:cubicBezTo>
                      <a:pt x="0" y="114570"/>
                      <a:pt x="28137" y="95956"/>
                      <a:pt x="30959" y="110067"/>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8" name="Freeform 28"/>
              <p:cNvSpPr>
                <a:spLocks noChangeArrowheads="1"/>
              </p:cNvSpPr>
              <p:nvPr/>
            </p:nvSpPr>
            <p:spPr bwMode="auto">
              <a:xfrm>
                <a:off x="4749189" y="4495800"/>
                <a:ext cx="268884" cy="372533"/>
              </a:xfrm>
              <a:custGeom>
                <a:avLst/>
                <a:gdLst>
                  <a:gd name="T0" fmla="*/ 17544 w 268884"/>
                  <a:gd name="T1" fmla="*/ 279400 h 372533"/>
                  <a:gd name="T2" fmla="*/ 85278 w 268884"/>
                  <a:gd name="T3" fmla="*/ 338667 h 372533"/>
                  <a:gd name="T4" fmla="*/ 110678 w 268884"/>
                  <a:gd name="T5" fmla="*/ 355600 h 372533"/>
                  <a:gd name="T6" fmla="*/ 136078 w 268884"/>
                  <a:gd name="T7" fmla="*/ 372533 h 372533"/>
                  <a:gd name="T8" fmla="*/ 161478 w 268884"/>
                  <a:gd name="T9" fmla="*/ 321733 h 372533"/>
                  <a:gd name="T10" fmla="*/ 169944 w 268884"/>
                  <a:gd name="T11" fmla="*/ 287867 h 372533"/>
                  <a:gd name="T12" fmla="*/ 195344 w 268884"/>
                  <a:gd name="T13" fmla="*/ 270933 h 372533"/>
                  <a:gd name="T14" fmla="*/ 237678 w 268884"/>
                  <a:gd name="T15" fmla="*/ 228600 h 372533"/>
                  <a:gd name="T16" fmla="*/ 220744 w 268884"/>
                  <a:gd name="T17" fmla="*/ 169333 h 372533"/>
                  <a:gd name="T18" fmla="*/ 203811 w 268884"/>
                  <a:gd name="T19" fmla="*/ 143933 h 372533"/>
                  <a:gd name="T20" fmla="*/ 254611 w 268884"/>
                  <a:gd name="T21" fmla="*/ 110067 h 372533"/>
                  <a:gd name="T22" fmla="*/ 220744 w 268884"/>
                  <a:gd name="T23" fmla="*/ 8467 h 372533"/>
                  <a:gd name="T24" fmla="*/ 195344 w 268884"/>
                  <a:gd name="T25" fmla="*/ 0 h 372533"/>
                  <a:gd name="T26" fmla="*/ 153011 w 268884"/>
                  <a:gd name="T27" fmla="*/ 16933 h 372533"/>
                  <a:gd name="T28" fmla="*/ 102211 w 268884"/>
                  <a:gd name="T29" fmla="*/ 33867 h 372533"/>
                  <a:gd name="T30" fmla="*/ 85278 w 268884"/>
                  <a:gd name="T31" fmla="*/ 59267 h 372533"/>
                  <a:gd name="T32" fmla="*/ 68344 w 268884"/>
                  <a:gd name="T33" fmla="*/ 76200 h 372533"/>
                  <a:gd name="T34" fmla="*/ 59878 w 268884"/>
                  <a:gd name="T35" fmla="*/ 101600 h 372533"/>
                  <a:gd name="T36" fmla="*/ 51411 w 268884"/>
                  <a:gd name="T37" fmla="*/ 169333 h 372533"/>
                  <a:gd name="T38" fmla="*/ 26011 w 268884"/>
                  <a:gd name="T39" fmla="*/ 186267 h 372533"/>
                  <a:gd name="T40" fmla="*/ 611 w 268884"/>
                  <a:gd name="T41" fmla="*/ 211667 h 372533"/>
                  <a:gd name="T42" fmla="*/ 34478 w 268884"/>
                  <a:gd name="T43" fmla="*/ 262467 h 372533"/>
                  <a:gd name="T44" fmla="*/ 51411 w 268884"/>
                  <a:gd name="T45" fmla="*/ 287867 h 372533"/>
                  <a:gd name="T46" fmla="*/ 76811 w 268884"/>
                  <a:gd name="T47" fmla="*/ 304800 h 372533"/>
                  <a:gd name="T48" fmla="*/ 102211 w 268884"/>
                  <a:gd name="T49" fmla="*/ 338667 h 3725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8884"/>
                  <a:gd name="T76" fmla="*/ 0 h 372533"/>
                  <a:gd name="T77" fmla="*/ 268884 w 268884"/>
                  <a:gd name="T78" fmla="*/ 372533 h 3725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8884" h="372533">
                    <a:moveTo>
                      <a:pt x="17544" y="279400"/>
                    </a:moveTo>
                    <a:cubicBezTo>
                      <a:pt x="45767" y="321733"/>
                      <a:pt x="26012" y="299156"/>
                      <a:pt x="85278" y="338667"/>
                    </a:cubicBezTo>
                    <a:lnTo>
                      <a:pt x="110678" y="355600"/>
                    </a:lnTo>
                    <a:lnTo>
                      <a:pt x="136078" y="372533"/>
                    </a:lnTo>
                    <a:cubicBezTo>
                      <a:pt x="154630" y="344705"/>
                      <a:pt x="152715" y="352403"/>
                      <a:pt x="161478" y="321733"/>
                    </a:cubicBezTo>
                    <a:cubicBezTo>
                      <a:pt x="164675" y="310545"/>
                      <a:pt x="163490" y="297549"/>
                      <a:pt x="169944" y="287867"/>
                    </a:cubicBezTo>
                    <a:cubicBezTo>
                      <a:pt x="175588" y="279400"/>
                      <a:pt x="187686" y="277634"/>
                      <a:pt x="195344" y="270933"/>
                    </a:cubicBezTo>
                    <a:cubicBezTo>
                      <a:pt x="210363" y="257792"/>
                      <a:pt x="237678" y="228600"/>
                      <a:pt x="237678" y="228600"/>
                    </a:cubicBezTo>
                    <a:cubicBezTo>
                      <a:pt x="232033" y="208844"/>
                      <a:pt x="228375" y="188410"/>
                      <a:pt x="220744" y="169333"/>
                    </a:cubicBezTo>
                    <a:cubicBezTo>
                      <a:pt x="216965" y="159885"/>
                      <a:pt x="198762" y="152768"/>
                      <a:pt x="203811" y="143933"/>
                    </a:cubicBezTo>
                    <a:cubicBezTo>
                      <a:pt x="213908" y="126263"/>
                      <a:pt x="254611" y="110067"/>
                      <a:pt x="254611" y="110067"/>
                    </a:cubicBezTo>
                    <a:cubicBezTo>
                      <a:pt x="247527" y="39234"/>
                      <a:pt x="268884" y="32537"/>
                      <a:pt x="220744" y="8467"/>
                    </a:cubicBezTo>
                    <a:cubicBezTo>
                      <a:pt x="212762" y="4476"/>
                      <a:pt x="203811" y="2822"/>
                      <a:pt x="195344" y="0"/>
                    </a:cubicBezTo>
                    <a:cubicBezTo>
                      <a:pt x="181233" y="5644"/>
                      <a:pt x="167294" y="11739"/>
                      <a:pt x="153011" y="16933"/>
                    </a:cubicBezTo>
                    <a:cubicBezTo>
                      <a:pt x="136236" y="23033"/>
                      <a:pt x="102211" y="33867"/>
                      <a:pt x="102211" y="33867"/>
                    </a:cubicBezTo>
                    <a:cubicBezTo>
                      <a:pt x="96567" y="42334"/>
                      <a:pt x="91635" y="51321"/>
                      <a:pt x="85278" y="59267"/>
                    </a:cubicBezTo>
                    <a:cubicBezTo>
                      <a:pt x="80291" y="65500"/>
                      <a:pt x="72451" y="69355"/>
                      <a:pt x="68344" y="76200"/>
                    </a:cubicBezTo>
                    <a:cubicBezTo>
                      <a:pt x="63752" y="83853"/>
                      <a:pt x="62700" y="93133"/>
                      <a:pt x="59878" y="101600"/>
                    </a:cubicBezTo>
                    <a:cubicBezTo>
                      <a:pt x="57056" y="124178"/>
                      <a:pt x="59861" y="148207"/>
                      <a:pt x="51411" y="169333"/>
                    </a:cubicBezTo>
                    <a:cubicBezTo>
                      <a:pt x="47632" y="178781"/>
                      <a:pt x="33828" y="179753"/>
                      <a:pt x="26011" y="186267"/>
                    </a:cubicBezTo>
                    <a:cubicBezTo>
                      <a:pt x="16813" y="193932"/>
                      <a:pt x="9078" y="203200"/>
                      <a:pt x="611" y="211667"/>
                    </a:cubicBezTo>
                    <a:cubicBezTo>
                      <a:pt x="34742" y="279930"/>
                      <a:pt x="0" y="219369"/>
                      <a:pt x="34478" y="262467"/>
                    </a:cubicBezTo>
                    <a:cubicBezTo>
                      <a:pt x="40835" y="270413"/>
                      <a:pt x="44216" y="280672"/>
                      <a:pt x="51411" y="287867"/>
                    </a:cubicBezTo>
                    <a:cubicBezTo>
                      <a:pt x="58606" y="295062"/>
                      <a:pt x="68344" y="299156"/>
                      <a:pt x="76811" y="304800"/>
                    </a:cubicBezTo>
                    <a:cubicBezTo>
                      <a:pt x="87274" y="336187"/>
                      <a:pt x="77296" y="326209"/>
                      <a:pt x="102211" y="338667"/>
                    </a:cubicBez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59" name="Freeform 29"/>
              <p:cNvSpPr>
                <a:spLocks noChangeArrowheads="1"/>
              </p:cNvSpPr>
              <p:nvPr/>
            </p:nvSpPr>
            <p:spPr bwMode="auto">
              <a:xfrm>
                <a:off x="4411133" y="4168476"/>
                <a:ext cx="211667" cy="259591"/>
              </a:xfrm>
              <a:custGeom>
                <a:avLst/>
                <a:gdLst>
                  <a:gd name="T0" fmla="*/ 8467 w 211667"/>
                  <a:gd name="T1" fmla="*/ 191857 h 259591"/>
                  <a:gd name="T2" fmla="*/ 59267 w 211667"/>
                  <a:gd name="T3" fmla="*/ 208791 h 259591"/>
                  <a:gd name="T4" fmla="*/ 93134 w 211667"/>
                  <a:gd name="T5" fmla="*/ 225724 h 259591"/>
                  <a:gd name="T6" fmla="*/ 143934 w 211667"/>
                  <a:gd name="T7" fmla="*/ 242657 h 259591"/>
                  <a:gd name="T8" fmla="*/ 160867 w 211667"/>
                  <a:gd name="T9" fmla="*/ 259591 h 259591"/>
                  <a:gd name="T10" fmla="*/ 177800 w 211667"/>
                  <a:gd name="T11" fmla="*/ 242657 h 259591"/>
                  <a:gd name="T12" fmla="*/ 211667 w 211667"/>
                  <a:gd name="T13" fmla="*/ 191857 h 259591"/>
                  <a:gd name="T14" fmla="*/ 194734 w 211667"/>
                  <a:gd name="T15" fmla="*/ 115657 h 259591"/>
                  <a:gd name="T16" fmla="*/ 177800 w 211667"/>
                  <a:gd name="T17" fmla="*/ 64857 h 259591"/>
                  <a:gd name="T18" fmla="*/ 152400 w 211667"/>
                  <a:gd name="T19" fmla="*/ 47924 h 259591"/>
                  <a:gd name="T20" fmla="*/ 118534 w 211667"/>
                  <a:gd name="T21" fmla="*/ 30991 h 259591"/>
                  <a:gd name="T22" fmla="*/ 76200 w 211667"/>
                  <a:gd name="T23" fmla="*/ 5591 h 259591"/>
                  <a:gd name="T24" fmla="*/ 50800 w 211667"/>
                  <a:gd name="T25" fmla="*/ 14057 h 259591"/>
                  <a:gd name="T26" fmla="*/ 33867 w 211667"/>
                  <a:gd name="T27" fmla="*/ 73324 h 259591"/>
                  <a:gd name="T28" fmla="*/ 16934 w 211667"/>
                  <a:gd name="T29" fmla="*/ 98724 h 259591"/>
                  <a:gd name="T30" fmla="*/ 0 w 211667"/>
                  <a:gd name="T31" fmla="*/ 149524 h 259591"/>
                  <a:gd name="T32" fmla="*/ 42334 w 211667"/>
                  <a:gd name="T33" fmla="*/ 200324 h 259591"/>
                  <a:gd name="T34" fmla="*/ 8467 w 211667"/>
                  <a:gd name="T35" fmla="*/ 191857 h 25959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1667"/>
                  <a:gd name="T55" fmla="*/ 0 h 259591"/>
                  <a:gd name="T56" fmla="*/ 211667 w 211667"/>
                  <a:gd name="T57" fmla="*/ 259591 h 25959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1667" h="259591">
                    <a:moveTo>
                      <a:pt x="8467" y="191857"/>
                    </a:moveTo>
                    <a:cubicBezTo>
                      <a:pt x="11289" y="193268"/>
                      <a:pt x="43302" y="200809"/>
                      <a:pt x="59267" y="208791"/>
                    </a:cubicBezTo>
                    <a:cubicBezTo>
                      <a:pt x="70556" y="214435"/>
                      <a:pt x="81415" y="221037"/>
                      <a:pt x="93134" y="225724"/>
                    </a:cubicBezTo>
                    <a:cubicBezTo>
                      <a:pt x="109707" y="232353"/>
                      <a:pt x="143934" y="242657"/>
                      <a:pt x="143934" y="242657"/>
                    </a:cubicBezTo>
                    <a:cubicBezTo>
                      <a:pt x="149578" y="248302"/>
                      <a:pt x="152884" y="259591"/>
                      <a:pt x="160867" y="259591"/>
                    </a:cubicBezTo>
                    <a:cubicBezTo>
                      <a:pt x="168850" y="259591"/>
                      <a:pt x="173011" y="249043"/>
                      <a:pt x="177800" y="242657"/>
                    </a:cubicBezTo>
                    <a:cubicBezTo>
                      <a:pt x="190011" y="226376"/>
                      <a:pt x="211667" y="191857"/>
                      <a:pt x="211667" y="191857"/>
                    </a:cubicBezTo>
                    <a:cubicBezTo>
                      <a:pt x="206836" y="167703"/>
                      <a:pt x="201904" y="139558"/>
                      <a:pt x="194734" y="115657"/>
                    </a:cubicBezTo>
                    <a:cubicBezTo>
                      <a:pt x="189605" y="98560"/>
                      <a:pt x="192652" y="74758"/>
                      <a:pt x="177800" y="64857"/>
                    </a:cubicBezTo>
                    <a:cubicBezTo>
                      <a:pt x="169333" y="59213"/>
                      <a:pt x="161235" y="52972"/>
                      <a:pt x="152400" y="47924"/>
                    </a:cubicBezTo>
                    <a:cubicBezTo>
                      <a:pt x="141442" y="41662"/>
                      <a:pt x="129035" y="37992"/>
                      <a:pt x="118534" y="30991"/>
                    </a:cubicBezTo>
                    <a:cubicBezTo>
                      <a:pt x="72047" y="0"/>
                      <a:pt x="135157" y="25242"/>
                      <a:pt x="76200" y="5591"/>
                    </a:cubicBezTo>
                    <a:cubicBezTo>
                      <a:pt x="67733" y="8413"/>
                      <a:pt x="57111" y="7746"/>
                      <a:pt x="50800" y="14057"/>
                    </a:cubicBezTo>
                    <a:cubicBezTo>
                      <a:pt x="46683" y="18174"/>
                      <a:pt x="34030" y="72943"/>
                      <a:pt x="33867" y="73324"/>
                    </a:cubicBezTo>
                    <a:cubicBezTo>
                      <a:pt x="29859" y="82677"/>
                      <a:pt x="21067" y="89425"/>
                      <a:pt x="16934" y="98724"/>
                    </a:cubicBezTo>
                    <a:cubicBezTo>
                      <a:pt x="9685" y="115035"/>
                      <a:pt x="0" y="149524"/>
                      <a:pt x="0" y="149524"/>
                    </a:cubicBezTo>
                    <a:cubicBezTo>
                      <a:pt x="17737" y="193865"/>
                      <a:pt x="3991" y="190738"/>
                      <a:pt x="42334" y="200324"/>
                    </a:cubicBezTo>
                    <a:cubicBezTo>
                      <a:pt x="45072" y="201008"/>
                      <a:pt x="5645" y="190446"/>
                      <a:pt x="8467" y="191857"/>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60" name="Freeform 30"/>
              <p:cNvSpPr>
                <a:spLocks noChangeArrowheads="1"/>
              </p:cNvSpPr>
              <p:nvPr/>
            </p:nvSpPr>
            <p:spPr bwMode="auto">
              <a:xfrm>
                <a:off x="4275667" y="4436533"/>
                <a:ext cx="143933" cy="177800"/>
              </a:xfrm>
              <a:custGeom>
                <a:avLst/>
                <a:gdLst>
                  <a:gd name="T0" fmla="*/ 0 w 143933"/>
                  <a:gd name="T1" fmla="*/ 110067 h 177800"/>
                  <a:gd name="T2" fmla="*/ 16933 w 143933"/>
                  <a:gd name="T3" fmla="*/ 135467 h 177800"/>
                  <a:gd name="T4" fmla="*/ 67733 w 143933"/>
                  <a:gd name="T5" fmla="*/ 160867 h 177800"/>
                  <a:gd name="T6" fmla="*/ 93133 w 143933"/>
                  <a:gd name="T7" fmla="*/ 177800 h 177800"/>
                  <a:gd name="T8" fmla="*/ 127000 w 143933"/>
                  <a:gd name="T9" fmla="*/ 160867 h 177800"/>
                  <a:gd name="T10" fmla="*/ 143933 w 143933"/>
                  <a:gd name="T11" fmla="*/ 110067 h 177800"/>
                  <a:gd name="T12" fmla="*/ 135466 w 143933"/>
                  <a:gd name="T13" fmla="*/ 76200 h 177800"/>
                  <a:gd name="T14" fmla="*/ 93133 w 143933"/>
                  <a:gd name="T15" fmla="*/ 8467 h 177800"/>
                  <a:gd name="T16" fmla="*/ 67733 w 143933"/>
                  <a:gd name="T17" fmla="*/ 0 h 177800"/>
                  <a:gd name="T18" fmla="*/ 50800 w 143933"/>
                  <a:gd name="T19" fmla="*/ 16934 h 177800"/>
                  <a:gd name="T20" fmla="*/ 25400 w 143933"/>
                  <a:gd name="T21" fmla="*/ 33867 h 177800"/>
                  <a:gd name="T22" fmla="*/ 8466 w 143933"/>
                  <a:gd name="T23" fmla="*/ 84667 h 177800"/>
                  <a:gd name="T24" fmla="*/ 50800 w 143933"/>
                  <a:gd name="T25" fmla="*/ 101600 h 1778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3933"/>
                  <a:gd name="T40" fmla="*/ 0 h 177800"/>
                  <a:gd name="T41" fmla="*/ 143933 w 143933"/>
                  <a:gd name="T42" fmla="*/ 177800 h 1778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3933" h="177800">
                    <a:moveTo>
                      <a:pt x="0" y="110067"/>
                    </a:moveTo>
                    <a:cubicBezTo>
                      <a:pt x="5644" y="118534"/>
                      <a:pt x="9738" y="128272"/>
                      <a:pt x="16933" y="135467"/>
                    </a:cubicBezTo>
                    <a:cubicBezTo>
                      <a:pt x="41195" y="159729"/>
                      <a:pt x="40190" y="147096"/>
                      <a:pt x="67733" y="160867"/>
                    </a:cubicBezTo>
                    <a:cubicBezTo>
                      <a:pt x="76834" y="165418"/>
                      <a:pt x="84666" y="172156"/>
                      <a:pt x="93133" y="177800"/>
                    </a:cubicBezTo>
                    <a:cubicBezTo>
                      <a:pt x="104422" y="172156"/>
                      <a:pt x="119427" y="170964"/>
                      <a:pt x="127000" y="160867"/>
                    </a:cubicBezTo>
                    <a:cubicBezTo>
                      <a:pt x="137710" y="146588"/>
                      <a:pt x="143933" y="110067"/>
                      <a:pt x="143933" y="110067"/>
                    </a:cubicBezTo>
                    <a:cubicBezTo>
                      <a:pt x="141111" y="98778"/>
                      <a:pt x="138810" y="87346"/>
                      <a:pt x="135466" y="76200"/>
                    </a:cubicBezTo>
                    <a:cubicBezTo>
                      <a:pt x="121839" y="30775"/>
                      <a:pt x="129666" y="26733"/>
                      <a:pt x="93133" y="8467"/>
                    </a:cubicBezTo>
                    <a:cubicBezTo>
                      <a:pt x="85151" y="4476"/>
                      <a:pt x="76200" y="2822"/>
                      <a:pt x="67733" y="0"/>
                    </a:cubicBezTo>
                    <a:cubicBezTo>
                      <a:pt x="62089" y="5645"/>
                      <a:pt x="57033" y="11947"/>
                      <a:pt x="50800" y="16934"/>
                    </a:cubicBezTo>
                    <a:cubicBezTo>
                      <a:pt x="42854" y="23291"/>
                      <a:pt x="30793" y="25238"/>
                      <a:pt x="25400" y="33867"/>
                    </a:cubicBezTo>
                    <a:cubicBezTo>
                      <a:pt x="15940" y="49003"/>
                      <a:pt x="8466" y="84667"/>
                      <a:pt x="8466" y="84667"/>
                    </a:cubicBezTo>
                    <a:lnTo>
                      <a:pt x="50800" y="101600"/>
                    </a:lnTo>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61" name="Freeform 31"/>
              <p:cNvSpPr>
                <a:spLocks noChangeArrowheads="1"/>
              </p:cNvSpPr>
              <p:nvPr/>
            </p:nvSpPr>
            <p:spPr bwMode="auto">
              <a:xfrm>
                <a:off x="3911600" y="4749800"/>
                <a:ext cx="177800" cy="143933"/>
              </a:xfrm>
              <a:custGeom>
                <a:avLst/>
                <a:gdLst>
                  <a:gd name="T0" fmla="*/ 59267 w 177800"/>
                  <a:gd name="T1" fmla="*/ 16933 h 143933"/>
                  <a:gd name="T2" fmla="*/ 0 w 177800"/>
                  <a:gd name="T3" fmla="*/ 59267 h 143933"/>
                  <a:gd name="T4" fmla="*/ 42333 w 177800"/>
                  <a:gd name="T5" fmla="*/ 110067 h 143933"/>
                  <a:gd name="T6" fmla="*/ 84667 w 177800"/>
                  <a:gd name="T7" fmla="*/ 143933 h 143933"/>
                  <a:gd name="T8" fmla="*/ 160867 w 177800"/>
                  <a:gd name="T9" fmla="*/ 101600 h 143933"/>
                  <a:gd name="T10" fmla="*/ 177800 w 177800"/>
                  <a:gd name="T11" fmla="*/ 50800 h 143933"/>
                  <a:gd name="T12" fmla="*/ 143933 w 177800"/>
                  <a:gd name="T13" fmla="*/ 8467 h 143933"/>
                  <a:gd name="T14" fmla="*/ 118533 w 177800"/>
                  <a:gd name="T15" fmla="*/ 0 h 143933"/>
                  <a:gd name="T16" fmla="*/ 33867 w 177800"/>
                  <a:gd name="T17" fmla="*/ 16933 h 143933"/>
                  <a:gd name="T18" fmla="*/ 59267 w 177800"/>
                  <a:gd name="T19" fmla="*/ 16933 h 1439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7800"/>
                  <a:gd name="T31" fmla="*/ 0 h 143933"/>
                  <a:gd name="T32" fmla="*/ 177800 w 177800"/>
                  <a:gd name="T33" fmla="*/ 143933 h 1439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7800" h="143933">
                    <a:moveTo>
                      <a:pt x="59267" y="16933"/>
                    </a:moveTo>
                    <a:cubicBezTo>
                      <a:pt x="53622" y="23989"/>
                      <a:pt x="14112" y="16934"/>
                      <a:pt x="0" y="59267"/>
                    </a:cubicBezTo>
                    <a:cubicBezTo>
                      <a:pt x="46296" y="90130"/>
                      <a:pt x="7957" y="58504"/>
                      <a:pt x="42333" y="110067"/>
                    </a:cubicBezTo>
                    <a:cubicBezTo>
                      <a:pt x="51983" y="124543"/>
                      <a:pt x="71082" y="134876"/>
                      <a:pt x="84667" y="143933"/>
                    </a:cubicBezTo>
                    <a:cubicBezTo>
                      <a:pt x="131875" y="130445"/>
                      <a:pt x="143354" y="141004"/>
                      <a:pt x="160867" y="101600"/>
                    </a:cubicBezTo>
                    <a:cubicBezTo>
                      <a:pt x="168116" y="85289"/>
                      <a:pt x="177800" y="50800"/>
                      <a:pt x="177800" y="50800"/>
                    </a:cubicBezTo>
                    <a:cubicBezTo>
                      <a:pt x="170107" y="39261"/>
                      <a:pt x="157340" y="16511"/>
                      <a:pt x="143933" y="8467"/>
                    </a:cubicBezTo>
                    <a:cubicBezTo>
                      <a:pt x="136280" y="3875"/>
                      <a:pt x="127000" y="2822"/>
                      <a:pt x="118533" y="0"/>
                    </a:cubicBezTo>
                    <a:cubicBezTo>
                      <a:pt x="113519" y="716"/>
                      <a:pt x="49986" y="6188"/>
                      <a:pt x="33867" y="16933"/>
                    </a:cubicBezTo>
                    <a:cubicBezTo>
                      <a:pt x="31519" y="18499"/>
                      <a:pt x="64912" y="9877"/>
                      <a:pt x="59267" y="16933"/>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62" name="Freeform 32"/>
              <p:cNvSpPr>
                <a:spLocks noChangeArrowheads="1"/>
              </p:cNvSpPr>
              <p:nvPr/>
            </p:nvSpPr>
            <p:spPr bwMode="auto">
              <a:xfrm>
                <a:off x="3313288" y="4834467"/>
                <a:ext cx="344312" cy="611000"/>
              </a:xfrm>
              <a:custGeom>
                <a:avLst/>
                <a:gdLst>
                  <a:gd name="T0" fmla="*/ 22579 w 344312"/>
                  <a:gd name="T1" fmla="*/ 372533 h 611000"/>
                  <a:gd name="T2" fmla="*/ 5645 w 344312"/>
                  <a:gd name="T3" fmla="*/ 423333 h 611000"/>
                  <a:gd name="T4" fmla="*/ 14112 w 344312"/>
                  <a:gd name="T5" fmla="*/ 448733 h 611000"/>
                  <a:gd name="T6" fmla="*/ 22579 w 344312"/>
                  <a:gd name="T7" fmla="*/ 491066 h 611000"/>
                  <a:gd name="T8" fmla="*/ 39512 w 344312"/>
                  <a:gd name="T9" fmla="*/ 524933 h 611000"/>
                  <a:gd name="T10" fmla="*/ 47979 w 344312"/>
                  <a:gd name="T11" fmla="*/ 601133 h 611000"/>
                  <a:gd name="T12" fmla="*/ 81845 w 344312"/>
                  <a:gd name="T13" fmla="*/ 592666 h 611000"/>
                  <a:gd name="T14" fmla="*/ 98779 w 344312"/>
                  <a:gd name="T15" fmla="*/ 567266 h 611000"/>
                  <a:gd name="T16" fmla="*/ 124179 w 344312"/>
                  <a:gd name="T17" fmla="*/ 533400 h 611000"/>
                  <a:gd name="T18" fmla="*/ 158045 w 344312"/>
                  <a:gd name="T19" fmla="*/ 465666 h 611000"/>
                  <a:gd name="T20" fmla="*/ 183445 w 344312"/>
                  <a:gd name="T21" fmla="*/ 440266 h 611000"/>
                  <a:gd name="T22" fmla="*/ 208845 w 344312"/>
                  <a:gd name="T23" fmla="*/ 431800 h 611000"/>
                  <a:gd name="T24" fmla="*/ 225779 w 344312"/>
                  <a:gd name="T25" fmla="*/ 406400 h 611000"/>
                  <a:gd name="T26" fmla="*/ 200379 w 344312"/>
                  <a:gd name="T27" fmla="*/ 347133 h 611000"/>
                  <a:gd name="T28" fmla="*/ 217312 w 344312"/>
                  <a:gd name="T29" fmla="*/ 296333 h 611000"/>
                  <a:gd name="T30" fmla="*/ 242712 w 344312"/>
                  <a:gd name="T31" fmla="*/ 287866 h 611000"/>
                  <a:gd name="T32" fmla="*/ 276579 w 344312"/>
                  <a:gd name="T33" fmla="*/ 279400 h 611000"/>
                  <a:gd name="T34" fmla="*/ 293512 w 344312"/>
                  <a:gd name="T35" fmla="*/ 254000 h 611000"/>
                  <a:gd name="T36" fmla="*/ 327379 w 344312"/>
                  <a:gd name="T37" fmla="*/ 220133 h 611000"/>
                  <a:gd name="T38" fmla="*/ 344312 w 344312"/>
                  <a:gd name="T39" fmla="*/ 194733 h 611000"/>
                  <a:gd name="T40" fmla="*/ 327379 w 344312"/>
                  <a:gd name="T41" fmla="*/ 160866 h 611000"/>
                  <a:gd name="T42" fmla="*/ 310445 w 344312"/>
                  <a:gd name="T43" fmla="*/ 135466 h 611000"/>
                  <a:gd name="T44" fmla="*/ 327379 w 344312"/>
                  <a:gd name="T45" fmla="*/ 84666 h 611000"/>
                  <a:gd name="T46" fmla="*/ 318912 w 344312"/>
                  <a:gd name="T47" fmla="*/ 33866 h 611000"/>
                  <a:gd name="T48" fmla="*/ 310445 w 344312"/>
                  <a:gd name="T49" fmla="*/ 8466 h 611000"/>
                  <a:gd name="T50" fmla="*/ 285045 w 344312"/>
                  <a:gd name="T51" fmla="*/ 0 h 611000"/>
                  <a:gd name="T52" fmla="*/ 242712 w 344312"/>
                  <a:gd name="T53" fmla="*/ 8466 h 611000"/>
                  <a:gd name="T54" fmla="*/ 234245 w 344312"/>
                  <a:gd name="T55" fmla="*/ 33866 h 611000"/>
                  <a:gd name="T56" fmla="*/ 225779 w 344312"/>
                  <a:gd name="T57" fmla="*/ 84666 h 611000"/>
                  <a:gd name="T58" fmla="*/ 149579 w 344312"/>
                  <a:gd name="T59" fmla="*/ 110066 h 611000"/>
                  <a:gd name="T60" fmla="*/ 115712 w 344312"/>
                  <a:gd name="T61" fmla="*/ 194733 h 611000"/>
                  <a:gd name="T62" fmla="*/ 90312 w 344312"/>
                  <a:gd name="T63" fmla="*/ 203200 h 611000"/>
                  <a:gd name="T64" fmla="*/ 64912 w 344312"/>
                  <a:gd name="T65" fmla="*/ 220133 h 611000"/>
                  <a:gd name="T66" fmla="*/ 47979 w 344312"/>
                  <a:gd name="T67" fmla="*/ 245533 h 611000"/>
                  <a:gd name="T68" fmla="*/ 31045 w 344312"/>
                  <a:gd name="T69" fmla="*/ 347133 h 611000"/>
                  <a:gd name="T70" fmla="*/ 22579 w 344312"/>
                  <a:gd name="T71" fmla="*/ 372533 h 6110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4312"/>
                  <a:gd name="T109" fmla="*/ 0 h 611000"/>
                  <a:gd name="T110" fmla="*/ 344312 w 344312"/>
                  <a:gd name="T111" fmla="*/ 611000 h 6110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4312" h="611000">
                    <a:moveTo>
                      <a:pt x="22579" y="372533"/>
                    </a:moveTo>
                    <a:cubicBezTo>
                      <a:pt x="18346" y="385233"/>
                      <a:pt x="0" y="406400"/>
                      <a:pt x="5645" y="423333"/>
                    </a:cubicBezTo>
                    <a:cubicBezTo>
                      <a:pt x="8467" y="431800"/>
                      <a:pt x="11947" y="440075"/>
                      <a:pt x="14112" y="448733"/>
                    </a:cubicBezTo>
                    <a:cubicBezTo>
                      <a:pt x="17602" y="462694"/>
                      <a:pt x="18028" y="477414"/>
                      <a:pt x="22579" y="491066"/>
                    </a:cubicBezTo>
                    <a:cubicBezTo>
                      <a:pt x="26570" y="503040"/>
                      <a:pt x="33868" y="513644"/>
                      <a:pt x="39512" y="524933"/>
                    </a:cubicBezTo>
                    <a:cubicBezTo>
                      <a:pt x="42334" y="550333"/>
                      <a:pt x="34434" y="579461"/>
                      <a:pt x="47979" y="601133"/>
                    </a:cubicBezTo>
                    <a:cubicBezTo>
                      <a:pt x="54146" y="611000"/>
                      <a:pt x="72163" y="599121"/>
                      <a:pt x="81845" y="592666"/>
                    </a:cubicBezTo>
                    <a:cubicBezTo>
                      <a:pt x="90312" y="587021"/>
                      <a:pt x="92864" y="575546"/>
                      <a:pt x="98779" y="567266"/>
                    </a:cubicBezTo>
                    <a:cubicBezTo>
                      <a:pt x="106981" y="555784"/>
                      <a:pt x="115712" y="544689"/>
                      <a:pt x="124179" y="533400"/>
                    </a:cubicBezTo>
                    <a:cubicBezTo>
                      <a:pt x="134596" y="502147"/>
                      <a:pt x="134051" y="497658"/>
                      <a:pt x="158045" y="465666"/>
                    </a:cubicBezTo>
                    <a:cubicBezTo>
                      <a:pt x="165229" y="456087"/>
                      <a:pt x="173482" y="446908"/>
                      <a:pt x="183445" y="440266"/>
                    </a:cubicBezTo>
                    <a:cubicBezTo>
                      <a:pt x="190871" y="435316"/>
                      <a:pt x="200378" y="434622"/>
                      <a:pt x="208845" y="431800"/>
                    </a:cubicBezTo>
                    <a:cubicBezTo>
                      <a:pt x="214490" y="423333"/>
                      <a:pt x="224340" y="416474"/>
                      <a:pt x="225779" y="406400"/>
                    </a:cubicBezTo>
                    <a:cubicBezTo>
                      <a:pt x="228995" y="383888"/>
                      <a:pt x="211392" y="363653"/>
                      <a:pt x="200379" y="347133"/>
                    </a:cubicBezTo>
                    <a:cubicBezTo>
                      <a:pt x="206023" y="330200"/>
                      <a:pt x="206937" y="310858"/>
                      <a:pt x="217312" y="296333"/>
                    </a:cubicBezTo>
                    <a:cubicBezTo>
                      <a:pt x="222499" y="289071"/>
                      <a:pt x="234131" y="290318"/>
                      <a:pt x="242712" y="287866"/>
                    </a:cubicBezTo>
                    <a:cubicBezTo>
                      <a:pt x="253901" y="284669"/>
                      <a:pt x="265290" y="282222"/>
                      <a:pt x="276579" y="279400"/>
                    </a:cubicBezTo>
                    <a:cubicBezTo>
                      <a:pt x="282223" y="270933"/>
                      <a:pt x="286890" y="261726"/>
                      <a:pt x="293512" y="254000"/>
                    </a:cubicBezTo>
                    <a:cubicBezTo>
                      <a:pt x="303902" y="241878"/>
                      <a:pt x="318523" y="233417"/>
                      <a:pt x="327379" y="220133"/>
                    </a:cubicBezTo>
                    <a:lnTo>
                      <a:pt x="344312" y="194733"/>
                    </a:lnTo>
                    <a:cubicBezTo>
                      <a:pt x="338668" y="183444"/>
                      <a:pt x="333641" y="171824"/>
                      <a:pt x="327379" y="160866"/>
                    </a:cubicBezTo>
                    <a:cubicBezTo>
                      <a:pt x="322330" y="152031"/>
                      <a:pt x="310445" y="145642"/>
                      <a:pt x="310445" y="135466"/>
                    </a:cubicBezTo>
                    <a:cubicBezTo>
                      <a:pt x="310445" y="117617"/>
                      <a:pt x="327379" y="84666"/>
                      <a:pt x="327379" y="84666"/>
                    </a:cubicBezTo>
                    <a:cubicBezTo>
                      <a:pt x="324557" y="67733"/>
                      <a:pt x="322636" y="50624"/>
                      <a:pt x="318912" y="33866"/>
                    </a:cubicBezTo>
                    <a:cubicBezTo>
                      <a:pt x="316976" y="25154"/>
                      <a:pt x="316756" y="14777"/>
                      <a:pt x="310445" y="8466"/>
                    </a:cubicBezTo>
                    <a:cubicBezTo>
                      <a:pt x="304134" y="2155"/>
                      <a:pt x="293512" y="2822"/>
                      <a:pt x="285045" y="0"/>
                    </a:cubicBezTo>
                    <a:cubicBezTo>
                      <a:pt x="270934" y="2822"/>
                      <a:pt x="254686" y="484"/>
                      <a:pt x="242712" y="8466"/>
                    </a:cubicBezTo>
                    <a:cubicBezTo>
                      <a:pt x="235286" y="13416"/>
                      <a:pt x="236181" y="25154"/>
                      <a:pt x="234245" y="33866"/>
                    </a:cubicBezTo>
                    <a:cubicBezTo>
                      <a:pt x="230521" y="50624"/>
                      <a:pt x="233456" y="69311"/>
                      <a:pt x="225779" y="84666"/>
                    </a:cubicBezTo>
                    <a:cubicBezTo>
                      <a:pt x="214956" y="106313"/>
                      <a:pt x="161728" y="108041"/>
                      <a:pt x="149579" y="110066"/>
                    </a:cubicBezTo>
                    <a:cubicBezTo>
                      <a:pt x="89446" y="150156"/>
                      <a:pt x="160773" y="93348"/>
                      <a:pt x="115712" y="194733"/>
                    </a:cubicBezTo>
                    <a:cubicBezTo>
                      <a:pt x="112087" y="202888"/>
                      <a:pt x="98294" y="199209"/>
                      <a:pt x="90312" y="203200"/>
                    </a:cubicBezTo>
                    <a:cubicBezTo>
                      <a:pt x="81211" y="207751"/>
                      <a:pt x="73379" y="214489"/>
                      <a:pt x="64912" y="220133"/>
                    </a:cubicBezTo>
                    <a:cubicBezTo>
                      <a:pt x="59268" y="228600"/>
                      <a:pt x="51987" y="236180"/>
                      <a:pt x="47979" y="245533"/>
                    </a:cubicBezTo>
                    <a:cubicBezTo>
                      <a:pt x="37586" y="269784"/>
                      <a:pt x="33931" y="329819"/>
                      <a:pt x="31045" y="347133"/>
                    </a:cubicBezTo>
                    <a:cubicBezTo>
                      <a:pt x="21210" y="406143"/>
                      <a:pt x="26812" y="359833"/>
                      <a:pt x="22579" y="372533"/>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63" name="Freeform 33"/>
              <p:cNvSpPr>
                <a:spLocks noChangeArrowheads="1"/>
              </p:cNvSpPr>
              <p:nvPr/>
            </p:nvSpPr>
            <p:spPr bwMode="auto">
              <a:xfrm>
                <a:off x="3131774" y="5229817"/>
                <a:ext cx="167612" cy="231183"/>
              </a:xfrm>
              <a:custGeom>
                <a:avLst/>
                <a:gdLst>
                  <a:gd name="T0" fmla="*/ 43226 w 167612"/>
                  <a:gd name="T1" fmla="*/ 214250 h 231183"/>
                  <a:gd name="T2" fmla="*/ 68626 w 167612"/>
                  <a:gd name="T3" fmla="*/ 197316 h 231183"/>
                  <a:gd name="T4" fmla="*/ 127893 w 167612"/>
                  <a:gd name="T5" fmla="*/ 121116 h 231183"/>
                  <a:gd name="T6" fmla="*/ 144826 w 167612"/>
                  <a:gd name="T7" fmla="*/ 95716 h 231183"/>
                  <a:gd name="T8" fmla="*/ 144826 w 167612"/>
                  <a:gd name="T9" fmla="*/ 11050 h 231183"/>
                  <a:gd name="T10" fmla="*/ 77093 w 167612"/>
                  <a:gd name="T11" fmla="*/ 19516 h 231183"/>
                  <a:gd name="T12" fmla="*/ 34759 w 167612"/>
                  <a:gd name="T13" fmla="*/ 53383 h 231183"/>
                  <a:gd name="T14" fmla="*/ 9359 w 167612"/>
                  <a:gd name="T15" fmla="*/ 95716 h 231183"/>
                  <a:gd name="T16" fmla="*/ 893 w 167612"/>
                  <a:gd name="T17" fmla="*/ 129583 h 231183"/>
                  <a:gd name="T18" fmla="*/ 34759 w 167612"/>
                  <a:gd name="T19" fmla="*/ 231183 h 231183"/>
                  <a:gd name="T20" fmla="*/ 43226 w 167612"/>
                  <a:gd name="T21" fmla="*/ 214250 h 2311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612"/>
                  <a:gd name="T34" fmla="*/ 0 h 231183"/>
                  <a:gd name="T35" fmla="*/ 167612 w 167612"/>
                  <a:gd name="T36" fmla="*/ 231183 h 2311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612" h="231183">
                    <a:moveTo>
                      <a:pt x="43226" y="214250"/>
                    </a:moveTo>
                    <a:cubicBezTo>
                      <a:pt x="48870" y="208606"/>
                      <a:pt x="60809" y="203830"/>
                      <a:pt x="68626" y="197316"/>
                    </a:cubicBezTo>
                    <a:cubicBezTo>
                      <a:pt x="98469" y="172446"/>
                      <a:pt x="104292" y="156518"/>
                      <a:pt x="127893" y="121116"/>
                    </a:cubicBezTo>
                    <a:lnTo>
                      <a:pt x="144826" y="95716"/>
                    </a:lnTo>
                    <a:cubicBezTo>
                      <a:pt x="149048" y="78829"/>
                      <a:pt x="167612" y="23709"/>
                      <a:pt x="144826" y="11050"/>
                    </a:cubicBezTo>
                    <a:cubicBezTo>
                      <a:pt x="124936" y="0"/>
                      <a:pt x="99671" y="16694"/>
                      <a:pt x="77093" y="19516"/>
                    </a:cubicBezTo>
                    <a:cubicBezTo>
                      <a:pt x="65560" y="27205"/>
                      <a:pt x="42800" y="39981"/>
                      <a:pt x="34759" y="53383"/>
                    </a:cubicBezTo>
                    <a:cubicBezTo>
                      <a:pt x="1786" y="108337"/>
                      <a:pt x="52266" y="52811"/>
                      <a:pt x="9359" y="95716"/>
                    </a:cubicBezTo>
                    <a:cubicBezTo>
                      <a:pt x="6537" y="107005"/>
                      <a:pt x="0" y="117981"/>
                      <a:pt x="893" y="129583"/>
                    </a:cubicBezTo>
                    <a:cubicBezTo>
                      <a:pt x="5886" y="194496"/>
                      <a:pt x="8926" y="192432"/>
                      <a:pt x="34759" y="231183"/>
                    </a:cubicBezTo>
                    <a:cubicBezTo>
                      <a:pt x="101928" y="221587"/>
                      <a:pt x="37582" y="219894"/>
                      <a:pt x="43226" y="214250"/>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64" name="Freeform 34"/>
              <p:cNvSpPr>
                <a:spLocks noChangeArrowheads="1"/>
              </p:cNvSpPr>
              <p:nvPr/>
            </p:nvSpPr>
            <p:spPr bwMode="auto">
              <a:xfrm>
                <a:off x="3170767" y="4267200"/>
                <a:ext cx="681566" cy="937644"/>
              </a:xfrm>
              <a:custGeom>
                <a:avLst/>
                <a:gdLst>
                  <a:gd name="T0" fmla="*/ 12700 w 681566"/>
                  <a:gd name="T1" fmla="*/ 922867 h 937644"/>
                  <a:gd name="T2" fmla="*/ 88900 w 681566"/>
                  <a:gd name="T3" fmla="*/ 897467 h 937644"/>
                  <a:gd name="T4" fmla="*/ 122766 w 681566"/>
                  <a:gd name="T5" fmla="*/ 872067 h 937644"/>
                  <a:gd name="T6" fmla="*/ 173566 w 681566"/>
                  <a:gd name="T7" fmla="*/ 821267 h 937644"/>
                  <a:gd name="T8" fmla="*/ 182033 w 681566"/>
                  <a:gd name="T9" fmla="*/ 787400 h 937644"/>
                  <a:gd name="T10" fmla="*/ 207433 w 681566"/>
                  <a:gd name="T11" fmla="*/ 770467 h 937644"/>
                  <a:gd name="T12" fmla="*/ 224366 w 681566"/>
                  <a:gd name="T13" fmla="*/ 745067 h 937644"/>
                  <a:gd name="T14" fmla="*/ 232833 w 681566"/>
                  <a:gd name="T15" fmla="*/ 643467 h 937644"/>
                  <a:gd name="T16" fmla="*/ 325966 w 681566"/>
                  <a:gd name="T17" fmla="*/ 567267 h 937644"/>
                  <a:gd name="T18" fmla="*/ 368300 w 681566"/>
                  <a:gd name="T19" fmla="*/ 524933 h 937644"/>
                  <a:gd name="T20" fmla="*/ 393700 w 681566"/>
                  <a:gd name="T21" fmla="*/ 508000 h 937644"/>
                  <a:gd name="T22" fmla="*/ 444500 w 681566"/>
                  <a:gd name="T23" fmla="*/ 465667 h 937644"/>
                  <a:gd name="T24" fmla="*/ 495300 w 681566"/>
                  <a:gd name="T25" fmla="*/ 448733 h 937644"/>
                  <a:gd name="T26" fmla="*/ 520700 w 681566"/>
                  <a:gd name="T27" fmla="*/ 431800 h 937644"/>
                  <a:gd name="T28" fmla="*/ 546100 w 681566"/>
                  <a:gd name="T29" fmla="*/ 406400 h 937644"/>
                  <a:gd name="T30" fmla="*/ 613833 w 681566"/>
                  <a:gd name="T31" fmla="*/ 389467 h 937644"/>
                  <a:gd name="T32" fmla="*/ 613833 w 681566"/>
                  <a:gd name="T33" fmla="*/ 237067 h 937644"/>
                  <a:gd name="T34" fmla="*/ 630766 w 681566"/>
                  <a:gd name="T35" fmla="*/ 186267 h 937644"/>
                  <a:gd name="T36" fmla="*/ 656166 w 681566"/>
                  <a:gd name="T37" fmla="*/ 169333 h 937644"/>
                  <a:gd name="T38" fmla="*/ 673100 w 681566"/>
                  <a:gd name="T39" fmla="*/ 118533 h 937644"/>
                  <a:gd name="T40" fmla="*/ 681566 w 681566"/>
                  <a:gd name="T41" fmla="*/ 93133 h 937644"/>
                  <a:gd name="T42" fmla="*/ 673100 w 681566"/>
                  <a:gd name="T43" fmla="*/ 50800 h 937644"/>
                  <a:gd name="T44" fmla="*/ 664633 w 681566"/>
                  <a:gd name="T45" fmla="*/ 16933 h 937644"/>
                  <a:gd name="T46" fmla="*/ 596900 w 681566"/>
                  <a:gd name="T47" fmla="*/ 0 h 937644"/>
                  <a:gd name="T48" fmla="*/ 520700 w 681566"/>
                  <a:gd name="T49" fmla="*/ 25400 h 937644"/>
                  <a:gd name="T50" fmla="*/ 512233 w 681566"/>
                  <a:gd name="T51" fmla="*/ 50800 h 937644"/>
                  <a:gd name="T52" fmla="*/ 486833 w 681566"/>
                  <a:gd name="T53" fmla="*/ 76200 h 937644"/>
                  <a:gd name="T54" fmla="*/ 452966 w 681566"/>
                  <a:gd name="T55" fmla="*/ 118533 h 937644"/>
                  <a:gd name="T56" fmla="*/ 436033 w 681566"/>
                  <a:gd name="T57" fmla="*/ 169333 h 937644"/>
                  <a:gd name="T58" fmla="*/ 427566 w 681566"/>
                  <a:gd name="T59" fmla="*/ 194733 h 937644"/>
                  <a:gd name="T60" fmla="*/ 368300 w 681566"/>
                  <a:gd name="T61" fmla="*/ 220133 h 937644"/>
                  <a:gd name="T62" fmla="*/ 325966 w 681566"/>
                  <a:gd name="T63" fmla="*/ 245533 h 937644"/>
                  <a:gd name="T64" fmla="*/ 309033 w 681566"/>
                  <a:gd name="T65" fmla="*/ 262467 h 937644"/>
                  <a:gd name="T66" fmla="*/ 292100 w 681566"/>
                  <a:gd name="T67" fmla="*/ 313267 h 937644"/>
                  <a:gd name="T68" fmla="*/ 275166 w 681566"/>
                  <a:gd name="T69" fmla="*/ 364067 h 937644"/>
                  <a:gd name="T70" fmla="*/ 249766 w 681566"/>
                  <a:gd name="T71" fmla="*/ 414867 h 937644"/>
                  <a:gd name="T72" fmla="*/ 224366 w 681566"/>
                  <a:gd name="T73" fmla="*/ 431800 h 937644"/>
                  <a:gd name="T74" fmla="*/ 207433 w 681566"/>
                  <a:gd name="T75" fmla="*/ 457200 h 937644"/>
                  <a:gd name="T76" fmla="*/ 182033 w 681566"/>
                  <a:gd name="T77" fmla="*/ 465667 h 937644"/>
                  <a:gd name="T78" fmla="*/ 165100 w 681566"/>
                  <a:gd name="T79" fmla="*/ 516467 h 937644"/>
                  <a:gd name="T80" fmla="*/ 156633 w 681566"/>
                  <a:gd name="T81" fmla="*/ 541867 h 937644"/>
                  <a:gd name="T82" fmla="*/ 148166 w 681566"/>
                  <a:gd name="T83" fmla="*/ 567267 h 937644"/>
                  <a:gd name="T84" fmla="*/ 122766 w 681566"/>
                  <a:gd name="T85" fmla="*/ 592667 h 937644"/>
                  <a:gd name="T86" fmla="*/ 88900 w 681566"/>
                  <a:gd name="T87" fmla="*/ 668867 h 937644"/>
                  <a:gd name="T88" fmla="*/ 71966 w 681566"/>
                  <a:gd name="T89" fmla="*/ 685800 h 937644"/>
                  <a:gd name="T90" fmla="*/ 63500 w 681566"/>
                  <a:gd name="T91" fmla="*/ 711200 h 937644"/>
                  <a:gd name="T92" fmla="*/ 46566 w 681566"/>
                  <a:gd name="T93" fmla="*/ 728133 h 937644"/>
                  <a:gd name="T94" fmla="*/ 21166 w 681566"/>
                  <a:gd name="T95" fmla="*/ 778933 h 937644"/>
                  <a:gd name="T96" fmla="*/ 4233 w 681566"/>
                  <a:gd name="T97" fmla="*/ 905933 h 937644"/>
                  <a:gd name="T98" fmla="*/ 12700 w 681566"/>
                  <a:gd name="T99" fmla="*/ 931333 h 937644"/>
                  <a:gd name="T100" fmla="*/ 12700 w 681566"/>
                  <a:gd name="T101" fmla="*/ 922867 h 93764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81566"/>
                  <a:gd name="T154" fmla="*/ 0 h 937644"/>
                  <a:gd name="T155" fmla="*/ 681566 w 681566"/>
                  <a:gd name="T156" fmla="*/ 937644 h 93764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81566" h="937644">
                    <a:moveTo>
                      <a:pt x="12700" y="922867"/>
                    </a:moveTo>
                    <a:cubicBezTo>
                      <a:pt x="25400" y="917223"/>
                      <a:pt x="67481" y="913532"/>
                      <a:pt x="88900" y="897467"/>
                    </a:cubicBezTo>
                    <a:cubicBezTo>
                      <a:pt x="100189" y="889000"/>
                      <a:pt x="112788" y="882045"/>
                      <a:pt x="122766" y="872067"/>
                    </a:cubicBezTo>
                    <a:cubicBezTo>
                      <a:pt x="185773" y="809058"/>
                      <a:pt x="113708" y="861171"/>
                      <a:pt x="173566" y="821267"/>
                    </a:cubicBezTo>
                    <a:cubicBezTo>
                      <a:pt x="176388" y="809978"/>
                      <a:pt x="175578" y="797082"/>
                      <a:pt x="182033" y="787400"/>
                    </a:cubicBezTo>
                    <a:cubicBezTo>
                      <a:pt x="187677" y="778933"/>
                      <a:pt x="200238" y="777662"/>
                      <a:pt x="207433" y="770467"/>
                    </a:cubicBezTo>
                    <a:cubicBezTo>
                      <a:pt x="214628" y="763272"/>
                      <a:pt x="218722" y="753534"/>
                      <a:pt x="224366" y="745067"/>
                    </a:cubicBezTo>
                    <a:cubicBezTo>
                      <a:pt x="227188" y="711200"/>
                      <a:pt x="221522" y="675514"/>
                      <a:pt x="232833" y="643467"/>
                    </a:cubicBezTo>
                    <a:cubicBezTo>
                      <a:pt x="244852" y="609414"/>
                      <a:pt x="304151" y="589082"/>
                      <a:pt x="325966" y="567267"/>
                    </a:cubicBezTo>
                    <a:cubicBezTo>
                      <a:pt x="340077" y="553156"/>
                      <a:pt x="351695" y="536003"/>
                      <a:pt x="368300" y="524933"/>
                    </a:cubicBezTo>
                    <a:cubicBezTo>
                      <a:pt x="376767" y="519289"/>
                      <a:pt x="385883" y="514514"/>
                      <a:pt x="393700" y="508000"/>
                    </a:cubicBezTo>
                    <a:cubicBezTo>
                      <a:pt x="416489" y="489010"/>
                      <a:pt x="417471" y="477680"/>
                      <a:pt x="444500" y="465667"/>
                    </a:cubicBezTo>
                    <a:cubicBezTo>
                      <a:pt x="460811" y="458418"/>
                      <a:pt x="480448" y="458634"/>
                      <a:pt x="495300" y="448733"/>
                    </a:cubicBezTo>
                    <a:cubicBezTo>
                      <a:pt x="503767" y="443089"/>
                      <a:pt x="512883" y="438314"/>
                      <a:pt x="520700" y="431800"/>
                    </a:cubicBezTo>
                    <a:cubicBezTo>
                      <a:pt x="529898" y="424135"/>
                      <a:pt x="536137" y="413042"/>
                      <a:pt x="546100" y="406400"/>
                    </a:cubicBezTo>
                    <a:cubicBezTo>
                      <a:pt x="557259" y="398960"/>
                      <a:pt x="607723" y="390689"/>
                      <a:pt x="613833" y="389467"/>
                    </a:cubicBezTo>
                    <a:cubicBezTo>
                      <a:pt x="603727" y="318724"/>
                      <a:pt x="599234" y="319797"/>
                      <a:pt x="613833" y="237067"/>
                    </a:cubicBezTo>
                    <a:cubicBezTo>
                      <a:pt x="616935" y="219489"/>
                      <a:pt x="615915" y="196168"/>
                      <a:pt x="630766" y="186267"/>
                    </a:cubicBezTo>
                    <a:lnTo>
                      <a:pt x="656166" y="169333"/>
                    </a:lnTo>
                    <a:lnTo>
                      <a:pt x="673100" y="118533"/>
                    </a:lnTo>
                    <a:lnTo>
                      <a:pt x="681566" y="93133"/>
                    </a:lnTo>
                    <a:cubicBezTo>
                      <a:pt x="678744" y="79022"/>
                      <a:pt x="676222" y="64848"/>
                      <a:pt x="673100" y="50800"/>
                    </a:cubicBezTo>
                    <a:cubicBezTo>
                      <a:pt x="670576" y="39441"/>
                      <a:pt x="674315" y="23388"/>
                      <a:pt x="664633" y="16933"/>
                    </a:cubicBezTo>
                    <a:cubicBezTo>
                      <a:pt x="645269" y="4024"/>
                      <a:pt x="619478" y="5644"/>
                      <a:pt x="596900" y="0"/>
                    </a:cubicBezTo>
                    <a:cubicBezTo>
                      <a:pt x="575497" y="4281"/>
                      <a:pt x="538226" y="7874"/>
                      <a:pt x="520700" y="25400"/>
                    </a:cubicBezTo>
                    <a:cubicBezTo>
                      <a:pt x="514389" y="31711"/>
                      <a:pt x="517184" y="43374"/>
                      <a:pt x="512233" y="50800"/>
                    </a:cubicBezTo>
                    <a:cubicBezTo>
                      <a:pt x="505591" y="60763"/>
                      <a:pt x="494498" y="67002"/>
                      <a:pt x="486833" y="76200"/>
                    </a:cubicBezTo>
                    <a:cubicBezTo>
                      <a:pt x="433440" y="140272"/>
                      <a:pt x="502224" y="69278"/>
                      <a:pt x="452966" y="118533"/>
                    </a:cubicBezTo>
                    <a:lnTo>
                      <a:pt x="436033" y="169333"/>
                    </a:lnTo>
                    <a:cubicBezTo>
                      <a:pt x="433211" y="177800"/>
                      <a:pt x="436033" y="191911"/>
                      <a:pt x="427566" y="194733"/>
                    </a:cubicBezTo>
                    <a:cubicBezTo>
                      <a:pt x="404990" y="202259"/>
                      <a:pt x="389223" y="206184"/>
                      <a:pt x="368300" y="220133"/>
                    </a:cubicBezTo>
                    <a:cubicBezTo>
                      <a:pt x="321813" y="251124"/>
                      <a:pt x="384923" y="225882"/>
                      <a:pt x="325966" y="245533"/>
                    </a:cubicBezTo>
                    <a:cubicBezTo>
                      <a:pt x="320322" y="251178"/>
                      <a:pt x="312603" y="255327"/>
                      <a:pt x="309033" y="262467"/>
                    </a:cubicBezTo>
                    <a:cubicBezTo>
                      <a:pt x="301051" y="278432"/>
                      <a:pt x="297744" y="296334"/>
                      <a:pt x="292100" y="313267"/>
                    </a:cubicBezTo>
                    <a:lnTo>
                      <a:pt x="275166" y="364067"/>
                    </a:lnTo>
                    <a:cubicBezTo>
                      <a:pt x="268279" y="384728"/>
                      <a:pt x="266181" y="398452"/>
                      <a:pt x="249766" y="414867"/>
                    </a:cubicBezTo>
                    <a:cubicBezTo>
                      <a:pt x="242571" y="422062"/>
                      <a:pt x="232833" y="426156"/>
                      <a:pt x="224366" y="431800"/>
                    </a:cubicBezTo>
                    <a:cubicBezTo>
                      <a:pt x="218722" y="440267"/>
                      <a:pt x="215379" y="450843"/>
                      <a:pt x="207433" y="457200"/>
                    </a:cubicBezTo>
                    <a:cubicBezTo>
                      <a:pt x="200464" y="462775"/>
                      <a:pt x="187220" y="458405"/>
                      <a:pt x="182033" y="465667"/>
                    </a:cubicBezTo>
                    <a:cubicBezTo>
                      <a:pt x="171658" y="480192"/>
                      <a:pt x="170744" y="499534"/>
                      <a:pt x="165100" y="516467"/>
                    </a:cubicBezTo>
                    <a:lnTo>
                      <a:pt x="156633" y="541867"/>
                    </a:lnTo>
                    <a:cubicBezTo>
                      <a:pt x="153811" y="550334"/>
                      <a:pt x="154477" y="560956"/>
                      <a:pt x="148166" y="567267"/>
                    </a:cubicBezTo>
                    <a:lnTo>
                      <a:pt x="122766" y="592667"/>
                    </a:lnTo>
                    <a:cubicBezTo>
                      <a:pt x="109341" y="632944"/>
                      <a:pt x="111900" y="640118"/>
                      <a:pt x="88900" y="668867"/>
                    </a:cubicBezTo>
                    <a:cubicBezTo>
                      <a:pt x="83913" y="675100"/>
                      <a:pt x="77611" y="680156"/>
                      <a:pt x="71966" y="685800"/>
                    </a:cubicBezTo>
                    <a:cubicBezTo>
                      <a:pt x="69144" y="694267"/>
                      <a:pt x="68092" y="703547"/>
                      <a:pt x="63500" y="711200"/>
                    </a:cubicBezTo>
                    <a:cubicBezTo>
                      <a:pt x="59393" y="718045"/>
                      <a:pt x="51553" y="721900"/>
                      <a:pt x="46566" y="728133"/>
                    </a:cubicBezTo>
                    <a:cubicBezTo>
                      <a:pt x="27810" y="751578"/>
                      <a:pt x="30108" y="752107"/>
                      <a:pt x="21166" y="778933"/>
                    </a:cubicBezTo>
                    <a:cubicBezTo>
                      <a:pt x="19080" y="793539"/>
                      <a:pt x="4233" y="895001"/>
                      <a:pt x="4233" y="905933"/>
                    </a:cubicBezTo>
                    <a:cubicBezTo>
                      <a:pt x="4233" y="914858"/>
                      <a:pt x="4718" y="927342"/>
                      <a:pt x="12700" y="931333"/>
                    </a:cubicBezTo>
                    <a:cubicBezTo>
                      <a:pt x="25321" y="937644"/>
                      <a:pt x="0" y="928511"/>
                      <a:pt x="12700" y="922867"/>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grpSp>
        <p:sp>
          <p:nvSpPr>
            <p:cNvPr id="37" name="Freeform 36"/>
            <p:cNvSpPr>
              <a:spLocks noChangeArrowheads="1"/>
            </p:cNvSpPr>
            <p:nvPr/>
          </p:nvSpPr>
          <p:spPr bwMode="auto">
            <a:xfrm>
              <a:off x="3525037" y="2443203"/>
              <a:ext cx="240975" cy="266130"/>
            </a:xfrm>
            <a:custGeom>
              <a:avLst/>
              <a:gdLst>
                <a:gd name="T0" fmla="*/ 90230 w 240975"/>
                <a:gd name="T1" fmla="*/ 232264 h 266130"/>
                <a:gd name="T2" fmla="*/ 56363 w 240975"/>
                <a:gd name="T3" fmla="*/ 206864 h 266130"/>
                <a:gd name="T4" fmla="*/ 39430 w 240975"/>
                <a:gd name="T5" fmla="*/ 189930 h 266130"/>
                <a:gd name="T6" fmla="*/ 14030 w 240975"/>
                <a:gd name="T7" fmla="*/ 181464 h 266130"/>
                <a:gd name="T8" fmla="*/ 14030 w 240975"/>
                <a:gd name="T9" fmla="*/ 88330 h 266130"/>
                <a:gd name="T10" fmla="*/ 30963 w 240975"/>
                <a:gd name="T11" fmla="*/ 37530 h 266130"/>
                <a:gd name="T12" fmla="*/ 56363 w 240975"/>
                <a:gd name="T13" fmla="*/ 29064 h 266130"/>
                <a:gd name="T14" fmla="*/ 98696 w 240975"/>
                <a:gd name="T15" fmla="*/ 3664 h 266130"/>
                <a:gd name="T16" fmla="*/ 115630 w 240975"/>
                <a:gd name="T17" fmla="*/ 20597 h 266130"/>
                <a:gd name="T18" fmla="*/ 141030 w 240975"/>
                <a:gd name="T19" fmla="*/ 71397 h 266130"/>
                <a:gd name="T20" fmla="*/ 124096 w 240975"/>
                <a:gd name="T21" fmla="*/ 96797 h 266130"/>
                <a:gd name="T22" fmla="*/ 149496 w 240975"/>
                <a:gd name="T23" fmla="*/ 172997 h 266130"/>
                <a:gd name="T24" fmla="*/ 208763 w 240975"/>
                <a:gd name="T25" fmla="*/ 198397 h 266130"/>
                <a:gd name="T26" fmla="*/ 217230 w 240975"/>
                <a:gd name="T27" fmla="*/ 249197 h 266130"/>
                <a:gd name="T28" fmla="*/ 166430 w 240975"/>
                <a:gd name="T29" fmla="*/ 266130 h 266130"/>
                <a:gd name="T30" fmla="*/ 107163 w 240975"/>
                <a:gd name="T31" fmla="*/ 257664 h 266130"/>
                <a:gd name="T32" fmla="*/ 81763 w 240975"/>
                <a:gd name="T33" fmla="*/ 215330 h 266130"/>
                <a:gd name="T34" fmla="*/ 90230 w 240975"/>
                <a:gd name="T35" fmla="*/ 232264 h 266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0975"/>
                <a:gd name="T55" fmla="*/ 0 h 266130"/>
                <a:gd name="T56" fmla="*/ 240975 w 240975"/>
                <a:gd name="T57" fmla="*/ 266130 h 266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0975" h="266130">
                  <a:moveTo>
                    <a:pt x="90230" y="232264"/>
                  </a:moveTo>
                  <a:cubicBezTo>
                    <a:pt x="85997" y="230853"/>
                    <a:pt x="67203" y="215898"/>
                    <a:pt x="56363" y="206864"/>
                  </a:cubicBezTo>
                  <a:cubicBezTo>
                    <a:pt x="50231" y="201754"/>
                    <a:pt x="46275" y="194037"/>
                    <a:pt x="39430" y="189930"/>
                  </a:cubicBezTo>
                  <a:cubicBezTo>
                    <a:pt x="31777" y="185338"/>
                    <a:pt x="22497" y="184286"/>
                    <a:pt x="14030" y="181464"/>
                  </a:cubicBezTo>
                  <a:cubicBezTo>
                    <a:pt x="0" y="139376"/>
                    <a:pt x="294" y="152433"/>
                    <a:pt x="14030" y="88330"/>
                  </a:cubicBezTo>
                  <a:cubicBezTo>
                    <a:pt x="17770" y="70877"/>
                    <a:pt x="14030" y="43174"/>
                    <a:pt x="30963" y="37530"/>
                  </a:cubicBezTo>
                  <a:lnTo>
                    <a:pt x="56363" y="29064"/>
                  </a:lnTo>
                  <a:cubicBezTo>
                    <a:pt x="66500" y="18926"/>
                    <a:pt x="80376" y="0"/>
                    <a:pt x="98696" y="3664"/>
                  </a:cubicBezTo>
                  <a:cubicBezTo>
                    <a:pt x="106524" y="5230"/>
                    <a:pt x="110643" y="14364"/>
                    <a:pt x="115630" y="20597"/>
                  </a:cubicBezTo>
                  <a:cubicBezTo>
                    <a:pt x="134386" y="44042"/>
                    <a:pt x="132088" y="44571"/>
                    <a:pt x="141030" y="71397"/>
                  </a:cubicBezTo>
                  <a:cubicBezTo>
                    <a:pt x="135385" y="79864"/>
                    <a:pt x="125220" y="86683"/>
                    <a:pt x="124096" y="96797"/>
                  </a:cubicBezTo>
                  <a:cubicBezTo>
                    <a:pt x="121794" y="117510"/>
                    <a:pt x="130415" y="157096"/>
                    <a:pt x="149496" y="172997"/>
                  </a:cubicBezTo>
                  <a:cubicBezTo>
                    <a:pt x="163444" y="184620"/>
                    <a:pt x="191119" y="192515"/>
                    <a:pt x="208763" y="198397"/>
                  </a:cubicBezTo>
                  <a:cubicBezTo>
                    <a:pt x="216894" y="210594"/>
                    <a:pt x="240975" y="232236"/>
                    <a:pt x="217230" y="249197"/>
                  </a:cubicBezTo>
                  <a:cubicBezTo>
                    <a:pt x="202705" y="259572"/>
                    <a:pt x="166430" y="266130"/>
                    <a:pt x="166430" y="266130"/>
                  </a:cubicBezTo>
                  <a:cubicBezTo>
                    <a:pt x="146674" y="263308"/>
                    <a:pt x="126095" y="263975"/>
                    <a:pt x="107163" y="257664"/>
                  </a:cubicBezTo>
                  <a:cubicBezTo>
                    <a:pt x="88804" y="251544"/>
                    <a:pt x="87294" y="229157"/>
                    <a:pt x="81763" y="215330"/>
                  </a:cubicBezTo>
                  <a:cubicBezTo>
                    <a:pt x="79419" y="209471"/>
                    <a:pt x="94463" y="233675"/>
                    <a:pt x="90230" y="232264"/>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sp>
          <p:nvSpPr>
            <p:cNvPr id="38" name="Freeform 37"/>
            <p:cNvSpPr>
              <a:spLocks noChangeArrowheads="1"/>
            </p:cNvSpPr>
            <p:nvPr/>
          </p:nvSpPr>
          <p:spPr bwMode="auto">
            <a:xfrm>
              <a:off x="3403600" y="4064000"/>
              <a:ext cx="232280" cy="219468"/>
            </a:xfrm>
            <a:custGeom>
              <a:avLst/>
              <a:gdLst>
                <a:gd name="T0" fmla="*/ 33867 w 232280"/>
                <a:gd name="T1" fmla="*/ 101600 h 219468"/>
                <a:gd name="T2" fmla="*/ 59267 w 232280"/>
                <a:gd name="T3" fmla="*/ 127000 h 219468"/>
                <a:gd name="T4" fmla="*/ 67733 w 232280"/>
                <a:gd name="T5" fmla="*/ 152400 h 219468"/>
                <a:gd name="T6" fmla="*/ 84667 w 232280"/>
                <a:gd name="T7" fmla="*/ 177800 h 219468"/>
                <a:gd name="T8" fmla="*/ 93133 w 232280"/>
                <a:gd name="T9" fmla="*/ 203200 h 219468"/>
                <a:gd name="T10" fmla="*/ 160867 w 232280"/>
                <a:gd name="T11" fmla="*/ 177800 h 219468"/>
                <a:gd name="T12" fmla="*/ 186267 w 232280"/>
                <a:gd name="T13" fmla="*/ 169333 h 219468"/>
                <a:gd name="T14" fmla="*/ 203200 w 232280"/>
                <a:gd name="T15" fmla="*/ 143933 h 219468"/>
                <a:gd name="T16" fmla="*/ 228600 w 232280"/>
                <a:gd name="T17" fmla="*/ 127000 h 219468"/>
                <a:gd name="T18" fmla="*/ 220133 w 232280"/>
                <a:gd name="T19" fmla="*/ 93133 h 219468"/>
                <a:gd name="T20" fmla="*/ 169333 w 232280"/>
                <a:gd name="T21" fmla="*/ 59267 h 219468"/>
                <a:gd name="T22" fmla="*/ 152400 w 232280"/>
                <a:gd name="T23" fmla="*/ 42333 h 219468"/>
                <a:gd name="T24" fmla="*/ 143933 w 232280"/>
                <a:gd name="T25" fmla="*/ 16933 h 219468"/>
                <a:gd name="T26" fmla="*/ 93133 w 232280"/>
                <a:gd name="T27" fmla="*/ 0 h 219468"/>
                <a:gd name="T28" fmla="*/ 50800 w 232280"/>
                <a:gd name="T29" fmla="*/ 8467 h 219468"/>
                <a:gd name="T30" fmla="*/ 8467 w 232280"/>
                <a:gd name="T31" fmla="*/ 50800 h 219468"/>
                <a:gd name="T32" fmla="*/ 0 w 232280"/>
                <a:gd name="T33" fmla="*/ 76200 h 219468"/>
                <a:gd name="T34" fmla="*/ 16933 w 232280"/>
                <a:gd name="T35" fmla="*/ 101600 h 219468"/>
                <a:gd name="T36" fmla="*/ 42333 w 232280"/>
                <a:gd name="T37" fmla="*/ 110067 h 219468"/>
                <a:gd name="T38" fmla="*/ 33867 w 232280"/>
                <a:gd name="T39" fmla="*/ 101600 h 219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2280"/>
                <a:gd name="T61" fmla="*/ 0 h 219468"/>
                <a:gd name="T62" fmla="*/ 232280 w 232280"/>
                <a:gd name="T63" fmla="*/ 219468 h 2194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2280" h="219468">
                  <a:moveTo>
                    <a:pt x="33867" y="101600"/>
                  </a:moveTo>
                  <a:cubicBezTo>
                    <a:pt x="36689" y="104422"/>
                    <a:pt x="52625" y="117037"/>
                    <a:pt x="59267" y="127000"/>
                  </a:cubicBezTo>
                  <a:cubicBezTo>
                    <a:pt x="64217" y="134426"/>
                    <a:pt x="63742" y="144418"/>
                    <a:pt x="67733" y="152400"/>
                  </a:cubicBezTo>
                  <a:cubicBezTo>
                    <a:pt x="72284" y="161502"/>
                    <a:pt x="79022" y="169333"/>
                    <a:pt x="84667" y="177800"/>
                  </a:cubicBezTo>
                  <a:cubicBezTo>
                    <a:pt x="87489" y="186267"/>
                    <a:pt x="84552" y="200748"/>
                    <a:pt x="93133" y="203200"/>
                  </a:cubicBezTo>
                  <a:cubicBezTo>
                    <a:pt x="150072" y="219468"/>
                    <a:pt x="132601" y="194760"/>
                    <a:pt x="160867" y="177800"/>
                  </a:cubicBezTo>
                  <a:cubicBezTo>
                    <a:pt x="168520" y="173208"/>
                    <a:pt x="177800" y="172155"/>
                    <a:pt x="186267" y="169333"/>
                  </a:cubicBezTo>
                  <a:cubicBezTo>
                    <a:pt x="191911" y="160866"/>
                    <a:pt x="196005" y="151128"/>
                    <a:pt x="203200" y="143933"/>
                  </a:cubicBezTo>
                  <a:cubicBezTo>
                    <a:pt x="210395" y="136738"/>
                    <a:pt x="225382" y="136653"/>
                    <a:pt x="228600" y="127000"/>
                  </a:cubicBezTo>
                  <a:cubicBezTo>
                    <a:pt x="232280" y="115961"/>
                    <a:pt x="227796" y="101890"/>
                    <a:pt x="220133" y="93133"/>
                  </a:cubicBezTo>
                  <a:cubicBezTo>
                    <a:pt x="206732" y="77817"/>
                    <a:pt x="183723" y="73658"/>
                    <a:pt x="169333" y="59267"/>
                  </a:cubicBezTo>
                  <a:lnTo>
                    <a:pt x="152400" y="42333"/>
                  </a:lnTo>
                  <a:cubicBezTo>
                    <a:pt x="149578" y="33866"/>
                    <a:pt x="151195" y="22120"/>
                    <a:pt x="143933" y="16933"/>
                  </a:cubicBezTo>
                  <a:cubicBezTo>
                    <a:pt x="129408" y="6558"/>
                    <a:pt x="93133" y="0"/>
                    <a:pt x="93133" y="0"/>
                  </a:cubicBezTo>
                  <a:cubicBezTo>
                    <a:pt x="79022" y="2822"/>
                    <a:pt x="64274" y="3414"/>
                    <a:pt x="50800" y="8467"/>
                  </a:cubicBezTo>
                  <a:cubicBezTo>
                    <a:pt x="29958" y="16283"/>
                    <a:pt x="18020" y="31695"/>
                    <a:pt x="8467" y="50800"/>
                  </a:cubicBezTo>
                  <a:cubicBezTo>
                    <a:pt x="4476" y="58782"/>
                    <a:pt x="2822" y="67733"/>
                    <a:pt x="0" y="76200"/>
                  </a:cubicBezTo>
                  <a:cubicBezTo>
                    <a:pt x="5644" y="84667"/>
                    <a:pt x="8987" y="95243"/>
                    <a:pt x="16933" y="101600"/>
                  </a:cubicBezTo>
                  <a:cubicBezTo>
                    <a:pt x="23902" y="107175"/>
                    <a:pt x="34047" y="106753"/>
                    <a:pt x="42333" y="110067"/>
                  </a:cubicBezTo>
                  <a:cubicBezTo>
                    <a:pt x="48192" y="112411"/>
                    <a:pt x="31045" y="98778"/>
                    <a:pt x="33867" y="101600"/>
                  </a:cubicBezTo>
                  <a:close/>
                </a:path>
              </a:pathLst>
            </a:custGeom>
            <a:solidFill>
              <a:srgbClr val="FF00FF">
                <a:alpha val="50195"/>
              </a:srgbClr>
            </a:solidFill>
            <a:ln w="9525">
              <a:solidFill>
                <a:schemeClr val="tx1"/>
              </a:solidFill>
              <a:round/>
              <a:headEnd/>
              <a:tailEnd/>
            </a:ln>
          </p:spPr>
          <p:txBody>
            <a:bodyPr>
              <a:prstTxWarp prst="textNoShape">
                <a:avLst/>
              </a:prstTxWarp>
            </a:bodyPr>
            <a:lstStyle/>
            <a:p>
              <a:endParaRPr lang="en-US"/>
            </a:p>
          </p:txBody>
        </p:sp>
      </p:grpSp>
      <p:sp>
        <p:nvSpPr>
          <p:cNvPr id="65" name="TextBox 64"/>
          <p:cNvSpPr txBox="1"/>
          <p:nvPr/>
        </p:nvSpPr>
        <p:spPr>
          <a:xfrm>
            <a:off x="648969" y="653708"/>
            <a:ext cx="698178" cy="369332"/>
          </a:xfrm>
          <a:prstGeom prst="rect">
            <a:avLst/>
          </a:prstGeom>
          <a:solidFill>
            <a:schemeClr val="tx1">
              <a:alpha val="50000"/>
            </a:schemeClr>
          </a:solidFill>
        </p:spPr>
        <p:txBody>
          <a:bodyPr wrap="none" rtlCol="0">
            <a:spAutoFit/>
          </a:bodyPr>
          <a:lstStyle/>
          <a:p>
            <a:r>
              <a:rPr lang="en-US" b="1" dirty="0" smtClean="0">
                <a:solidFill>
                  <a:srgbClr val="FFFF00"/>
                </a:solidFill>
              </a:rPr>
              <a:t>2005</a:t>
            </a:r>
            <a:endParaRPr lang="en-US" b="1" dirty="0">
              <a:solidFill>
                <a:srgbClr val="FFFF00"/>
              </a:solidFill>
            </a:endParaRPr>
          </a:p>
        </p:txBody>
      </p:sp>
      <p:sp>
        <p:nvSpPr>
          <p:cNvPr id="67" name="TextBox 66"/>
          <p:cNvSpPr txBox="1"/>
          <p:nvPr/>
        </p:nvSpPr>
        <p:spPr>
          <a:xfrm>
            <a:off x="654289" y="3011880"/>
            <a:ext cx="685442" cy="369332"/>
          </a:xfrm>
          <a:prstGeom prst="rect">
            <a:avLst/>
          </a:prstGeom>
          <a:solidFill>
            <a:schemeClr val="tx1">
              <a:alpha val="50000"/>
            </a:schemeClr>
          </a:solidFill>
        </p:spPr>
        <p:txBody>
          <a:bodyPr wrap="none" rtlCol="0">
            <a:spAutoFit/>
          </a:bodyPr>
          <a:lstStyle/>
          <a:p>
            <a:r>
              <a:rPr lang="en-US" b="1" dirty="0" smtClean="0">
                <a:solidFill>
                  <a:srgbClr val="FFFF00"/>
                </a:solidFill>
              </a:rPr>
              <a:t>2011</a:t>
            </a:r>
            <a:endParaRPr lang="en-US" b="1" dirty="0">
              <a:solidFill>
                <a:srgbClr val="FFFF00"/>
              </a:solidFill>
            </a:endParaRPr>
          </a:p>
        </p:txBody>
      </p:sp>
      <p:sp>
        <p:nvSpPr>
          <p:cNvPr id="68" name="TextBox 67"/>
          <p:cNvSpPr txBox="1"/>
          <p:nvPr/>
        </p:nvSpPr>
        <p:spPr>
          <a:xfrm>
            <a:off x="4047571" y="6091862"/>
            <a:ext cx="4329881" cy="461665"/>
          </a:xfrm>
          <a:prstGeom prst="rect">
            <a:avLst/>
          </a:prstGeom>
          <a:noFill/>
        </p:spPr>
        <p:txBody>
          <a:bodyPr wrap="none" rtlCol="0">
            <a:spAutoFit/>
          </a:bodyPr>
          <a:lstStyle/>
          <a:p>
            <a:r>
              <a:rPr lang="en-US" sz="1200" dirty="0" smtClean="0">
                <a:solidFill>
                  <a:schemeClr val="bg1"/>
                </a:solidFill>
              </a:rPr>
              <a:t>Data Source: USVI Territorial Coral Reef Monitoring Program</a:t>
            </a:r>
          </a:p>
          <a:p>
            <a:r>
              <a:rPr lang="en-US" sz="1200" dirty="0" smtClean="0">
                <a:solidFill>
                  <a:schemeClr val="bg1"/>
                </a:solidFill>
              </a:rPr>
              <a:t>N = 18 sites, </a:t>
            </a:r>
            <a:r>
              <a:rPr lang="en-US" sz="1200" dirty="0" err="1" smtClean="0">
                <a:solidFill>
                  <a:schemeClr val="bg1"/>
                </a:solidFill>
              </a:rPr>
              <a:t>w</a:t>
            </a:r>
            <a:r>
              <a:rPr lang="en-US" sz="1200" dirty="0" smtClean="0">
                <a:solidFill>
                  <a:schemeClr val="bg1"/>
                </a:solidFill>
              </a:rPr>
              <a:t>/ 6 permanent transects, &lt; 25 </a:t>
            </a:r>
            <a:r>
              <a:rPr lang="en-US" sz="1200" dirty="0" err="1" smtClean="0">
                <a:solidFill>
                  <a:schemeClr val="bg1"/>
                </a:solidFill>
              </a:rPr>
              <a:t>m</a:t>
            </a:r>
            <a:r>
              <a:rPr lang="en-US" sz="1200" dirty="0" smtClean="0">
                <a:solidFill>
                  <a:schemeClr val="bg1"/>
                </a:solidFill>
              </a:rPr>
              <a:t> depth</a:t>
            </a:r>
            <a:endParaRPr lang="en-US" sz="1200" dirty="0">
              <a:solidFill>
                <a:schemeClr val="bg1"/>
              </a:solidFill>
            </a:endParaRPr>
          </a:p>
        </p:txBody>
      </p:sp>
      <p:sp>
        <p:nvSpPr>
          <p:cNvPr id="66" name="TextBox 65"/>
          <p:cNvSpPr txBox="1"/>
          <p:nvPr/>
        </p:nvSpPr>
        <p:spPr>
          <a:xfrm>
            <a:off x="4798180" y="910913"/>
            <a:ext cx="1436926" cy="369332"/>
          </a:xfrm>
          <a:prstGeom prst="rect">
            <a:avLst/>
          </a:prstGeom>
          <a:solidFill>
            <a:schemeClr val="bg1"/>
          </a:solidFill>
        </p:spPr>
        <p:txBody>
          <a:bodyPr wrap="none" rtlCol="0">
            <a:spAutoFit/>
          </a:bodyPr>
          <a:lstStyle/>
          <a:p>
            <a:pPr algn="ctr"/>
            <a:r>
              <a:rPr lang="en-US" sz="900" b="1" i="1" dirty="0" err="1" smtClean="0">
                <a:latin typeface="Arial"/>
                <a:cs typeface="Arial"/>
              </a:rPr>
              <a:t>Montastraea</a:t>
            </a:r>
            <a:r>
              <a:rPr lang="en-US" sz="900" b="1" i="1" dirty="0" smtClean="0">
                <a:latin typeface="Arial"/>
                <a:cs typeface="Arial"/>
              </a:rPr>
              <a:t> </a:t>
            </a:r>
            <a:r>
              <a:rPr lang="en-US" sz="900" b="1" i="1" dirty="0" err="1" smtClean="0">
                <a:latin typeface="Arial"/>
                <a:cs typeface="Arial"/>
              </a:rPr>
              <a:t>annularis</a:t>
            </a:r>
            <a:r>
              <a:rPr lang="en-US" sz="900" b="1" i="1" dirty="0" smtClean="0">
                <a:latin typeface="Arial"/>
                <a:cs typeface="Arial"/>
              </a:rPr>
              <a:t> </a:t>
            </a:r>
          </a:p>
          <a:p>
            <a:pPr algn="ctr"/>
            <a:r>
              <a:rPr lang="en-US" sz="900" b="1" dirty="0" smtClean="0">
                <a:latin typeface="Arial"/>
                <a:cs typeface="Arial"/>
              </a:rPr>
              <a:t>spp. complex</a:t>
            </a:r>
            <a:endParaRPr lang="en-US" sz="900" b="1" dirty="0">
              <a:latin typeface="Arial"/>
              <a:cs typeface="Arial"/>
            </a:endParaRPr>
          </a:p>
        </p:txBody>
      </p:sp>
      <p:grpSp>
        <p:nvGrpSpPr>
          <p:cNvPr id="72" name="Group 71"/>
          <p:cNvGrpSpPr/>
          <p:nvPr/>
        </p:nvGrpSpPr>
        <p:grpSpPr>
          <a:xfrm>
            <a:off x="3856852" y="605849"/>
            <a:ext cx="4544774" cy="5330459"/>
            <a:chOff x="3856852" y="605849"/>
            <a:chExt cx="4544774" cy="5330459"/>
          </a:xfrm>
        </p:grpSpPr>
        <p:grpSp>
          <p:nvGrpSpPr>
            <p:cNvPr id="29" name="Group 28"/>
            <p:cNvGrpSpPr/>
            <p:nvPr/>
          </p:nvGrpSpPr>
          <p:grpSpPr>
            <a:xfrm>
              <a:off x="3856852" y="605849"/>
              <a:ext cx="4544774" cy="5330459"/>
              <a:chOff x="2490697" y="1820639"/>
              <a:chExt cx="4115681" cy="4730151"/>
            </a:xfrm>
          </p:grpSpPr>
          <p:grpSp>
            <p:nvGrpSpPr>
              <p:cNvPr id="27" name="Group 26"/>
              <p:cNvGrpSpPr/>
              <p:nvPr/>
            </p:nvGrpSpPr>
            <p:grpSpPr>
              <a:xfrm>
                <a:off x="2490697" y="1820639"/>
                <a:ext cx="4115681" cy="4730151"/>
                <a:chOff x="2490697" y="1820639"/>
                <a:chExt cx="4115681" cy="4730151"/>
              </a:xfrm>
            </p:grpSpPr>
            <p:sp>
              <p:nvSpPr>
                <p:cNvPr id="13" name="Rounded Rectangle 12"/>
                <p:cNvSpPr>
                  <a:spLocks noChangeAspect="1"/>
                </p:cNvSpPr>
                <p:nvPr/>
              </p:nvSpPr>
              <p:spPr>
                <a:xfrm>
                  <a:off x="2490697" y="1820639"/>
                  <a:ext cx="4115681" cy="473015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Ms-BleachSpp-Fig-Cover-v2.JPG"/>
                <p:cNvPicPr>
                  <a:picLocks noChangeAspect="1"/>
                </p:cNvPicPr>
                <p:nvPr/>
              </p:nvPicPr>
              <p:blipFill>
                <a:blip r:embed="rId5"/>
                <a:srcRect t="57149" r="33823" b="5375"/>
                <a:stretch>
                  <a:fillRect/>
                </a:stretch>
              </p:blipFill>
              <p:spPr>
                <a:xfrm>
                  <a:off x="2814468" y="3812404"/>
                  <a:ext cx="3498728" cy="2570097"/>
                </a:xfrm>
                <a:prstGeom prst="rect">
                  <a:avLst/>
                </a:prstGeom>
              </p:spPr>
            </p:pic>
            <p:grpSp>
              <p:nvGrpSpPr>
                <p:cNvPr id="26" name="Group 25"/>
                <p:cNvGrpSpPr/>
                <p:nvPr/>
              </p:nvGrpSpPr>
              <p:grpSpPr>
                <a:xfrm>
                  <a:off x="3050316" y="2001868"/>
                  <a:ext cx="1663233" cy="1868022"/>
                  <a:chOff x="3050316" y="2001868"/>
                  <a:chExt cx="1663233" cy="1868022"/>
                </a:xfrm>
              </p:grpSpPr>
              <p:pic>
                <p:nvPicPr>
                  <p:cNvPr id="9" name="Picture 8" descr="Ms-BleachSpp-Fig-Cover-v2.JPG"/>
                  <p:cNvPicPr>
                    <a:picLocks noChangeAspect="1"/>
                  </p:cNvPicPr>
                  <p:nvPr/>
                </p:nvPicPr>
                <p:blipFill>
                  <a:blip r:embed="rId5"/>
                  <a:srcRect l="34118" t="29601" r="34423" b="43160"/>
                  <a:stretch>
                    <a:fillRect/>
                  </a:stretch>
                </p:blipFill>
                <p:spPr>
                  <a:xfrm>
                    <a:off x="3050316" y="2001868"/>
                    <a:ext cx="1663233" cy="1868022"/>
                  </a:xfrm>
                  <a:prstGeom prst="rect">
                    <a:avLst/>
                  </a:prstGeom>
                </p:spPr>
              </p:pic>
              <p:pic>
                <p:nvPicPr>
                  <p:cNvPr id="8" name="Picture 7" descr="Ms-BleachSpp-Fig-Cover-v2.JPG"/>
                  <p:cNvPicPr>
                    <a:picLocks noChangeAspect="1"/>
                  </p:cNvPicPr>
                  <p:nvPr/>
                </p:nvPicPr>
                <p:blipFill>
                  <a:blip r:embed="rId5"/>
                  <a:srcRect l="4918" t="30178" r="90164" b="44083"/>
                  <a:stretch>
                    <a:fillRect/>
                  </a:stretch>
                </p:blipFill>
                <p:spPr>
                  <a:xfrm>
                    <a:off x="3050316" y="2047222"/>
                    <a:ext cx="260015" cy="1765177"/>
                  </a:xfrm>
                  <a:prstGeom prst="rect">
                    <a:avLst/>
                  </a:prstGeom>
                </p:spPr>
              </p:pic>
            </p:grpSp>
            <p:pic>
              <p:nvPicPr>
                <p:cNvPr id="10" name="Picture 9" descr="Ms-BleachSpp-Fig-Cover-v2.JPG"/>
                <p:cNvPicPr>
                  <a:picLocks noChangeAspect="1"/>
                </p:cNvPicPr>
                <p:nvPr/>
              </p:nvPicPr>
              <p:blipFill>
                <a:blip r:embed="rId5"/>
                <a:srcRect l="4717" t="2468" r="64189" b="69632"/>
                <a:stretch>
                  <a:fillRect/>
                </a:stretch>
              </p:blipFill>
              <p:spPr>
                <a:xfrm>
                  <a:off x="4623948" y="2001868"/>
                  <a:ext cx="1643888" cy="1913376"/>
                </a:xfrm>
                <a:prstGeom prst="rect">
                  <a:avLst/>
                </a:prstGeom>
              </p:spPr>
            </p:pic>
          </p:grpSp>
          <p:grpSp>
            <p:nvGrpSpPr>
              <p:cNvPr id="28" name="Group 27"/>
              <p:cNvGrpSpPr/>
              <p:nvPr/>
            </p:nvGrpSpPr>
            <p:grpSpPr>
              <a:xfrm>
                <a:off x="2588651" y="2476586"/>
                <a:ext cx="3579462" cy="3955041"/>
                <a:chOff x="2588651" y="2476586"/>
                <a:chExt cx="3579462" cy="3955041"/>
              </a:xfrm>
            </p:grpSpPr>
            <p:sp>
              <p:nvSpPr>
                <p:cNvPr id="15" name="TextBox 14"/>
                <p:cNvSpPr txBox="1"/>
                <p:nvPr/>
              </p:nvSpPr>
              <p:spPr>
                <a:xfrm>
                  <a:off x="3791553" y="2476586"/>
                  <a:ext cx="739712" cy="204836"/>
                </a:xfrm>
                <a:prstGeom prst="rect">
                  <a:avLst/>
                </a:prstGeom>
                <a:noFill/>
              </p:spPr>
              <p:txBody>
                <a:bodyPr wrap="square" rtlCol="0">
                  <a:spAutoFit/>
                </a:bodyPr>
                <a:lstStyle/>
                <a:p>
                  <a:r>
                    <a:rPr lang="en-US" sz="900" b="1" dirty="0" err="1" smtClean="0"/>
                    <a:t>p</a:t>
                  </a:r>
                  <a:r>
                    <a:rPr lang="en-US" sz="900" b="1" dirty="0" smtClean="0"/>
                    <a:t> = 0.0009</a:t>
                  </a:r>
                  <a:endParaRPr lang="en-US" sz="900" b="1" dirty="0"/>
                </a:p>
              </p:txBody>
            </p:sp>
            <p:sp>
              <p:nvSpPr>
                <p:cNvPr id="16" name="TextBox 15"/>
                <p:cNvSpPr txBox="1"/>
                <p:nvPr/>
              </p:nvSpPr>
              <p:spPr>
                <a:xfrm>
                  <a:off x="3855742" y="4237962"/>
                  <a:ext cx="675523" cy="204836"/>
                </a:xfrm>
                <a:prstGeom prst="rect">
                  <a:avLst/>
                </a:prstGeom>
                <a:noFill/>
              </p:spPr>
              <p:txBody>
                <a:bodyPr wrap="square" rtlCol="0">
                  <a:spAutoFit/>
                </a:bodyPr>
                <a:lstStyle/>
                <a:p>
                  <a:r>
                    <a:rPr lang="en-US" sz="900" b="1" dirty="0" err="1" smtClean="0"/>
                    <a:t>p</a:t>
                  </a:r>
                  <a:r>
                    <a:rPr lang="en-US" sz="900" b="1" dirty="0" smtClean="0"/>
                    <a:t> = 0.104</a:t>
                  </a:r>
                  <a:endParaRPr lang="en-US" sz="900" b="1" dirty="0"/>
                </a:p>
              </p:txBody>
            </p:sp>
            <p:sp>
              <p:nvSpPr>
                <p:cNvPr id="17" name="TextBox 16"/>
                <p:cNvSpPr txBox="1"/>
                <p:nvPr/>
              </p:nvSpPr>
              <p:spPr>
                <a:xfrm>
                  <a:off x="5492590" y="4237962"/>
                  <a:ext cx="675523" cy="204836"/>
                </a:xfrm>
                <a:prstGeom prst="rect">
                  <a:avLst/>
                </a:prstGeom>
                <a:noFill/>
              </p:spPr>
              <p:txBody>
                <a:bodyPr wrap="square" rtlCol="0">
                  <a:spAutoFit/>
                </a:bodyPr>
                <a:lstStyle/>
                <a:p>
                  <a:r>
                    <a:rPr lang="en-US" sz="900" b="1" dirty="0" err="1" smtClean="0"/>
                    <a:t>p</a:t>
                  </a:r>
                  <a:r>
                    <a:rPr lang="en-US" sz="900" b="1" dirty="0" smtClean="0"/>
                    <a:t> = 0.017</a:t>
                  </a:r>
                  <a:endParaRPr lang="en-US" sz="900" b="1" dirty="0"/>
                </a:p>
              </p:txBody>
            </p:sp>
            <p:sp>
              <p:nvSpPr>
                <p:cNvPr id="18" name="TextBox 17"/>
                <p:cNvSpPr txBox="1"/>
                <p:nvPr/>
              </p:nvSpPr>
              <p:spPr>
                <a:xfrm>
                  <a:off x="5428401" y="2476586"/>
                  <a:ext cx="739712" cy="204836"/>
                </a:xfrm>
                <a:prstGeom prst="rect">
                  <a:avLst/>
                </a:prstGeom>
                <a:noFill/>
              </p:spPr>
              <p:txBody>
                <a:bodyPr wrap="square" rtlCol="0">
                  <a:spAutoFit/>
                </a:bodyPr>
                <a:lstStyle/>
                <a:p>
                  <a:r>
                    <a:rPr lang="en-US" sz="900" b="1" dirty="0" err="1" smtClean="0"/>
                    <a:t>p</a:t>
                  </a:r>
                  <a:r>
                    <a:rPr lang="en-US" sz="900" b="1" dirty="0" smtClean="0"/>
                    <a:t> = 0.0001</a:t>
                  </a:r>
                  <a:endParaRPr lang="en-US" sz="900" b="1" dirty="0"/>
                </a:p>
              </p:txBody>
            </p:sp>
            <p:sp>
              <p:nvSpPr>
                <p:cNvPr id="24" name="TextBox 23"/>
                <p:cNvSpPr txBox="1"/>
                <p:nvPr/>
              </p:nvSpPr>
              <p:spPr>
                <a:xfrm>
                  <a:off x="3913732" y="6103889"/>
                  <a:ext cx="1420431" cy="327738"/>
                </a:xfrm>
                <a:prstGeom prst="rect">
                  <a:avLst/>
                </a:prstGeom>
                <a:noFill/>
              </p:spPr>
              <p:txBody>
                <a:bodyPr wrap="square" rtlCol="0">
                  <a:spAutoFit/>
                </a:bodyPr>
                <a:lstStyle/>
                <a:p>
                  <a:r>
                    <a:rPr lang="en-US" dirty="0" smtClean="0"/>
                    <a:t>Time Period</a:t>
                  </a:r>
                  <a:endParaRPr lang="en-US" dirty="0"/>
                </a:p>
              </p:txBody>
            </p:sp>
            <p:sp>
              <p:nvSpPr>
                <p:cNvPr id="25" name="TextBox 24"/>
                <p:cNvSpPr txBox="1"/>
                <p:nvPr/>
              </p:nvSpPr>
              <p:spPr>
                <a:xfrm>
                  <a:off x="2588651" y="3491340"/>
                  <a:ext cx="418077" cy="977454"/>
                </a:xfrm>
                <a:prstGeom prst="rect">
                  <a:avLst/>
                </a:prstGeom>
                <a:noFill/>
              </p:spPr>
              <p:txBody>
                <a:bodyPr vert="vert270" wrap="square" rtlCol="0" anchor="t" anchorCtr="0">
                  <a:spAutoFit/>
                </a:bodyPr>
                <a:lstStyle/>
                <a:p>
                  <a:r>
                    <a:rPr lang="en-US" dirty="0" smtClean="0"/>
                    <a:t>% Cover</a:t>
                  </a:r>
                  <a:endParaRPr lang="en-US" dirty="0"/>
                </a:p>
              </p:txBody>
            </p:sp>
          </p:grpSp>
        </p:grpSp>
        <p:pic>
          <p:nvPicPr>
            <p:cNvPr id="69" name="Picture 68"/>
            <p:cNvPicPr>
              <a:picLocks noChangeAspect="1"/>
            </p:cNvPicPr>
            <p:nvPr/>
          </p:nvPicPr>
          <p:blipFill>
            <a:blip r:embed="rId6"/>
            <a:stretch>
              <a:fillRect/>
            </a:stretch>
          </p:blipFill>
          <p:spPr>
            <a:xfrm>
              <a:off x="7245696" y="4214816"/>
              <a:ext cx="177800" cy="139700"/>
            </a:xfrm>
            <a:prstGeom prst="rect">
              <a:avLst/>
            </a:prstGeom>
          </p:spPr>
        </p:pic>
        <p:pic>
          <p:nvPicPr>
            <p:cNvPr id="70" name="Picture 69"/>
            <p:cNvPicPr>
              <a:picLocks noChangeAspect="1"/>
            </p:cNvPicPr>
            <p:nvPr/>
          </p:nvPicPr>
          <p:blipFill>
            <a:blip r:embed="rId6"/>
            <a:stretch>
              <a:fillRect/>
            </a:stretch>
          </p:blipFill>
          <p:spPr>
            <a:xfrm>
              <a:off x="7422756" y="4206939"/>
              <a:ext cx="177800" cy="139700"/>
            </a:xfrm>
            <a:prstGeom prst="rect">
              <a:avLst/>
            </a:prstGeom>
          </p:spPr>
        </p:pic>
        <p:pic>
          <p:nvPicPr>
            <p:cNvPr id="71" name="Picture 70"/>
            <p:cNvPicPr>
              <a:picLocks noChangeAspect="1"/>
            </p:cNvPicPr>
            <p:nvPr/>
          </p:nvPicPr>
          <p:blipFill>
            <a:blip r:embed="rId6"/>
            <a:stretch>
              <a:fillRect/>
            </a:stretch>
          </p:blipFill>
          <p:spPr>
            <a:xfrm>
              <a:off x="7595376" y="4219268"/>
              <a:ext cx="177800" cy="1397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animEffect transition="in" filter="fade">
                                      <p:cBhvr>
                                        <p:cTn id="9" dur="5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 name="TextBox 67"/>
          <p:cNvSpPr txBox="1"/>
          <p:nvPr/>
        </p:nvSpPr>
        <p:spPr>
          <a:xfrm>
            <a:off x="4047571" y="6091862"/>
            <a:ext cx="4329881" cy="461665"/>
          </a:xfrm>
          <a:prstGeom prst="rect">
            <a:avLst/>
          </a:prstGeom>
          <a:noFill/>
        </p:spPr>
        <p:txBody>
          <a:bodyPr wrap="none" rtlCol="0">
            <a:spAutoFit/>
          </a:bodyPr>
          <a:lstStyle/>
          <a:p>
            <a:r>
              <a:rPr lang="en-US" sz="1200" dirty="0" smtClean="0">
                <a:solidFill>
                  <a:schemeClr val="bg1"/>
                </a:solidFill>
              </a:rPr>
              <a:t>Data Source: USVI Territorial Coral Reef Monitoring Program</a:t>
            </a:r>
          </a:p>
          <a:p>
            <a:r>
              <a:rPr lang="en-US" sz="1200" dirty="0" smtClean="0">
                <a:solidFill>
                  <a:schemeClr val="bg1"/>
                </a:solidFill>
              </a:rPr>
              <a:t>N = 18 sites, </a:t>
            </a:r>
            <a:r>
              <a:rPr lang="en-US" sz="1200" dirty="0" err="1" smtClean="0">
                <a:solidFill>
                  <a:schemeClr val="bg1"/>
                </a:solidFill>
              </a:rPr>
              <a:t>w</a:t>
            </a:r>
            <a:r>
              <a:rPr lang="en-US" sz="1200" dirty="0" smtClean="0">
                <a:solidFill>
                  <a:schemeClr val="bg1"/>
                </a:solidFill>
              </a:rPr>
              <a:t>/ 6 permanent transects, &lt; 25 </a:t>
            </a:r>
            <a:r>
              <a:rPr lang="en-US" sz="1200" dirty="0" err="1" smtClean="0">
                <a:solidFill>
                  <a:schemeClr val="bg1"/>
                </a:solidFill>
              </a:rPr>
              <a:t>m</a:t>
            </a:r>
            <a:r>
              <a:rPr lang="en-US" sz="1200" dirty="0" smtClean="0">
                <a:solidFill>
                  <a:schemeClr val="bg1"/>
                </a:solidFill>
              </a:rPr>
              <a:t> depth</a:t>
            </a:r>
            <a:endParaRPr lang="en-US" sz="1200" dirty="0">
              <a:solidFill>
                <a:schemeClr val="bg1"/>
              </a:solidFill>
            </a:endParaRPr>
          </a:p>
        </p:txBody>
      </p:sp>
      <p:sp>
        <p:nvSpPr>
          <p:cNvPr id="66" name="TextBox 65"/>
          <p:cNvSpPr txBox="1"/>
          <p:nvPr/>
        </p:nvSpPr>
        <p:spPr>
          <a:xfrm>
            <a:off x="4798180" y="910913"/>
            <a:ext cx="1436926" cy="369332"/>
          </a:xfrm>
          <a:prstGeom prst="rect">
            <a:avLst/>
          </a:prstGeom>
          <a:solidFill>
            <a:schemeClr val="bg1"/>
          </a:solidFill>
        </p:spPr>
        <p:txBody>
          <a:bodyPr wrap="none" rtlCol="0">
            <a:spAutoFit/>
          </a:bodyPr>
          <a:lstStyle/>
          <a:p>
            <a:pPr algn="ctr"/>
            <a:r>
              <a:rPr lang="en-US" sz="900" b="1" i="1" dirty="0" err="1" smtClean="0">
                <a:latin typeface="Arial"/>
                <a:cs typeface="Arial"/>
              </a:rPr>
              <a:t>Montastraea</a:t>
            </a:r>
            <a:r>
              <a:rPr lang="en-US" sz="900" b="1" i="1" dirty="0" smtClean="0">
                <a:latin typeface="Arial"/>
                <a:cs typeface="Arial"/>
              </a:rPr>
              <a:t> </a:t>
            </a:r>
            <a:r>
              <a:rPr lang="en-US" sz="900" b="1" i="1" dirty="0" err="1" smtClean="0">
                <a:latin typeface="Arial"/>
                <a:cs typeface="Arial"/>
              </a:rPr>
              <a:t>annularis</a:t>
            </a:r>
            <a:r>
              <a:rPr lang="en-US" sz="900" b="1" i="1" dirty="0" smtClean="0">
                <a:latin typeface="Arial"/>
                <a:cs typeface="Arial"/>
              </a:rPr>
              <a:t> </a:t>
            </a:r>
          </a:p>
          <a:p>
            <a:pPr algn="ctr"/>
            <a:r>
              <a:rPr lang="en-US" sz="900" b="1" dirty="0" smtClean="0">
                <a:latin typeface="Arial"/>
                <a:cs typeface="Arial"/>
              </a:rPr>
              <a:t>spp. complex</a:t>
            </a:r>
            <a:endParaRPr lang="en-US" sz="900" b="1" dirty="0">
              <a:latin typeface="Arial"/>
              <a:cs typeface="Arial"/>
            </a:endParaRPr>
          </a:p>
        </p:txBody>
      </p:sp>
      <p:grpSp>
        <p:nvGrpSpPr>
          <p:cNvPr id="4" name="Group 71"/>
          <p:cNvGrpSpPr/>
          <p:nvPr/>
        </p:nvGrpSpPr>
        <p:grpSpPr>
          <a:xfrm>
            <a:off x="3856852" y="605849"/>
            <a:ext cx="4544774" cy="5330459"/>
            <a:chOff x="3856852" y="605849"/>
            <a:chExt cx="4544774" cy="5330459"/>
          </a:xfrm>
        </p:grpSpPr>
        <p:grpSp>
          <p:nvGrpSpPr>
            <p:cNvPr id="5" name="Group 28"/>
            <p:cNvGrpSpPr/>
            <p:nvPr/>
          </p:nvGrpSpPr>
          <p:grpSpPr>
            <a:xfrm>
              <a:off x="3856852" y="605849"/>
              <a:ext cx="4544774" cy="5330459"/>
              <a:chOff x="2490697" y="1820639"/>
              <a:chExt cx="4115681" cy="4730151"/>
            </a:xfrm>
          </p:grpSpPr>
          <p:grpSp>
            <p:nvGrpSpPr>
              <p:cNvPr id="6" name="Group 26"/>
              <p:cNvGrpSpPr/>
              <p:nvPr/>
            </p:nvGrpSpPr>
            <p:grpSpPr>
              <a:xfrm>
                <a:off x="2490697" y="1820639"/>
                <a:ext cx="4115681" cy="4730151"/>
                <a:chOff x="2490697" y="1820639"/>
                <a:chExt cx="4115681" cy="4730151"/>
              </a:xfrm>
            </p:grpSpPr>
            <p:sp>
              <p:nvSpPr>
                <p:cNvPr id="13" name="Rounded Rectangle 12"/>
                <p:cNvSpPr>
                  <a:spLocks noChangeAspect="1"/>
                </p:cNvSpPr>
                <p:nvPr/>
              </p:nvSpPr>
              <p:spPr>
                <a:xfrm>
                  <a:off x="2490697" y="1820639"/>
                  <a:ext cx="4115681" cy="473015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Ms-BleachSpp-Fig-Cover-v2.JPG"/>
                <p:cNvPicPr>
                  <a:picLocks noChangeAspect="1"/>
                </p:cNvPicPr>
                <p:nvPr/>
              </p:nvPicPr>
              <p:blipFill>
                <a:blip r:embed="rId3"/>
                <a:srcRect t="57149" r="33823" b="5375"/>
                <a:stretch>
                  <a:fillRect/>
                </a:stretch>
              </p:blipFill>
              <p:spPr>
                <a:xfrm>
                  <a:off x="2814468" y="3812404"/>
                  <a:ext cx="3498728" cy="2570097"/>
                </a:xfrm>
                <a:prstGeom prst="rect">
                  <a:avLst/>
                </a:prstGeom>
              </p:spPr>
            </p:pic>
            <p:grpSp>
              <p:nvGrpSpPr>
                <p:cNvPr id="11" name="Group 25"/>
                <p:cNvGrpSpPr/>
                <p:nvPr/>
              </p:nvGrpSpPr>
              <p:grpSpPr>
                <a:xfrm>
                  <a:off x="3050316" y="2001868"/>
                  <a:ext cx="1663233" cy="1868022"/>
                  <a:chOff x="3050316" y="2001868"/>
                  <a:chExt cx="1663233" cy="1868022"/>
                </a:xfrm>
              </p:grpSpPr>
              <p:pic>
                <p:nvPicPr>
                  <p:cNvPr id="9" name="Picture 8" descr="Ms-BleachSpp-Fig-Cover-v2.JPG"/>
                  <p:cNvPicPr>
                    <a:picLocks noChangeAspect="1"/>
                  </p:cNvPicPr>
                  <p:nvPr/>
                </p:nvPicPr>
                <p:blipFill>
                  <a:blip r:embed="rId3"/>
                  <a:srcRect l="34118" t="29601" r="34423" b="43160"/>
                  <a:stretch>
                    <a:fillRect/>
                  </a:stretch>
                </p:blipFill>
                <p:spPr>
                  <a:xfrm>
                    <a:off x="3050316" y="2001868"/>
                    <a:ext cx="1663233" cy="1868022"/>
                  </a:xfrm>
                  <a:prstGeom prst="rect">
                    <a:avLst/>
                  </a:prstGeom>
                </p:spPr>
              </p:pic>
              <p:pic>
                <p:nvPicPr>
                  <p:cNvPr id="8" name="Picture 7" descr="Ms-BleachSpp-Fig-Cover-v2.JPG"/>
                  <p:cNvPicPr>
                    <a:picLocks noChangeAspect="1"/>
                  </p:cNvPicPr>
                  <p:nvPr/>
                </p:nvPicPr>
                <p:blipFill>
                  <a:blip r:embed="rId3"/>
                  <a:srcRect l="4918" t="30178" r="90164" b="44083"/>
                  <a:stretch>
                    <a:fillRect/>
                  </a:stretch>
                </p:blipFill>
                <p:spPr>
                  <a:xfrm>
                    <a:off x="3050316" y="2047222"/>
                    <a:ext cx="260015" cy="1765177"/>
                  </a:xfrm>
                  <a:prstGeom prst="rect">
                    <a:avLst/>
                  </a:prstGeom>
                </p:spPr>
              </p:pic>
            </p:grpSp>
            <p:pic>
              <p:nvPicPr>
                <p:cNvPr id="10" name="Picture 9" descr="Ms-BleachSpp-Fig-Cover-v2.JPG"/>
                <p:cNvPicPr>
                  <a:picLocks noChangeAspect="1"/>
                </p:cNvPicPr>
                <p:nvPr/>
              </p:nvPicPr>
              <p:blipFill>
                <a:blip r:embed="rId3"/>
                <a:srcRect l="4717" t="2468" r="64189" b="69632"/>
                <a:stretch>
                  <a:fillRect/>
                </a:stretch>
              </p:blipFill>
              <p:spPr>
                <a:xfrm>
                  <a:off x="4623948" y="2001868"/>
                  <a:ext cx="1643888" cy="1913376"/>
                </a:xfrm>
                <a:prstGeom prst="rect">
                  <a:avLst/>
                </a:prstGeom>
              </p:spPr>
            </p:pic>
          </p:grpSp>
          <p:grpSp>
            <p:nvGrpSpPr>
              <p:cNvPr id="12" name="Group 27"/>
              <p:cNvGrpSpPr/>
              <p:nvPr/>
            </p:nvGrpSpPr>
            <p:grpSpPr>
              <a:xfrm>
                <a:off x="2588651" y="2476586"/>
                <a:ext cx="3579462" cy="3955041"/>
                <a:chOff x="2588651" y="2476586"/>
                <a:chExt cx="3579462" cy="3955041"/>
              </a:xfrm>
            </p:grpSpPr>
            <p:sp>
              <p:nvSpPr>
                <p:cNvPr id="15" name="TextBox 14"/>
                <p:cNvSpPr txBox="1"/>
                <p:nvPr/>
              </p:nvSpPr>
              <p:spPr>
                <a:xfrm>
                  <a:off x="3791553" y="2476586"/>
                  <a:ext cx="739712" cy="204836"/>
                </a:xfrm>
                <a:prstGeom prst="rect">
                  <a:avLst/>
                </a:prstGeom>
                <a:noFill/>
              </p:spPr>
              <p:txBody>
                <a:bodyPr wrap="square" rtlCol="0">
                  <a:spAutoFit/>
                </a:bodyPr>
                <a:lstStyle/>
                <a:p>
                  <a:r>
                    <a:rPr lang="en-US" sz="900" b="1" dirty="0" err="1" smtClean="0"/>
                    <a:t>p</a:t>
                  </a:r>
                  <a:r>
                    <a:rPr lang="en-US" sz="900" b="1" dirty="0" smtClean="0"/>
                    <a:t> = 0.0009</a:t>
                  </a:r>
                  <a:endParaRPr lang="en-US" sz="900" b="1" dirty="0"/>
                </a:p>
              </p:txBody>
            </p:sp>
            <p:sp>
              <p:nvSpPr>
                <p:cNvPr id="16" name="TextBox 15"/>
                <p:cNvSpPr txBox="1"/>
                <p:nvPr/>
              </p:nvSpPr>
              <p:spPr>
                <a:xfrm>
                  <a:off x="3855742" y="4237962"/>
                  <a:ext cx="675523" cy="204836"/>
                </a:xfrm>
                <a:prstGeom prst="rect">
                  <a:avLst/>
                </a:prstGeom>
                <a:noFill/>
              </p:spPr>
              <p:txBody>
                <a:bodyPr wrap="square" rtlCol="0">
                  <a:spAutoFit/>
                </a:bodyPr>
                <a:lstStyle/>
                <a:p>
                  <a:r>
                    <a:rPr lang="en-US" sz="900" b="1" dirty="0" err="1" smtClean="0"/>
                    <a:t>p</a:t>
                  </a:r>
                  <a:r>
                    <a:rPr lang="en-US" sz="900" b="1" dirty="0" smtClean="0"/>
                    <a:t> = 0.104</a:t>
                  </a:r>
                  <a:endParaRPr lang="en-US" sz="900" b="1" dirty="0"/>
                </a:p>
              </p:txBody>
            </p:sp>
            <p:sp>
              <p:nvSpPr>
                <p:cNvPr id="17" name="TextBox 16"/>
                <p:cNvSpPr txBox="1"/>
                <p:nvPr/>
              </p:nvSpPr>
              <p:spPr>
                <a:xfrm>
                  <a:off x="5492590" y="4237962"/>
                  <a:ext cx="675523" cy="204836"/>
                </a:xfrm>
                <a:prstGeom prst="rect">
                  <a:avLst/>
                </a:prstGeom>
                <a:noFill/>
              </p:spPr>
              <p:txBody>
                <a:bodyPr wrap="square" rtlCol="0">
                  <a:spAutoFit/>
                </a:bodyPr>
                <a:lstStyle/>
                <a:p>
                  <a:r>
                    <a:rPr lang="en-US" sz="900" b="1" dirty="0" err="1" smtClean="0"/>
                    <a:t>p</a:t>
                  </a:r>
                  <a:r>
                    <a:rPr lang="en-US" sz="900" b="1" dirty="0" smtClean="0"/>
                    <a:t> = 0.017</a:t>
                  </a:r>
                  <a:endParaRPr lang="en-US" sz="900" b="1" dirty="0"/>
                </a:p>
              </p:txBody>
            </p:sp>
            <p:sp>
              <p:nvSpPr>
                <p:cNvPr id="18" name="TextBox 17"/>
                <p:cNvSpPr txBox="1"/>
                <p:nvPr/>
              </p:nvSpPr>
              <p:spPr>
                <a:xfrm>
                  <a:off x="5428401" y="2476586"/>
                  <a:ext cx="739712" cy="204836"/>
                </a:xfrm>
                <a:prstGeom prst="rect">
                  <a:avLst/>
                </a:prstGeom>
                <a:noFill/>
              </p:spPr>
              <p:txBody>
                <a:bodyPr wrap="square" rtlCol="0">
                  <a:spAutoFit/>
                </a:bodyPr>
                <a:lstStyle/>
                <a:p>
                  <a:r>
                    <a:rPr lang="en-US" sz="900" b="1" dirty="0" err="1" smtClean="0"/>
                    <a:t>p</a:t>
                  </a:r>
                  <a:r>
                    <a:rPr lang="en-US" sz="900" b="1" dirty="0" smtClean="0"/>
                    <a:t> = 0.0001</a:t>
                  </a:r>
                  <a:endParaRPr lang="en-US" sz="900" b="1" dirty="0"/>
                </a:p>
              </p:txBody>
            </p:sp>
            <p:sp>
              <p:nvSpPr>
                <p:cNvPr id="24" name="TextBox 23"/>
                <p:cNvSpPr txBox="1"/>
                <p:nvPr/>
              </p:nvSpPr>
              <p:spPr>
                <a:xfrm>
                  <a:off x="3913732" y="6103889"/>
                  <a:ext cx="1420431" cy="327738"/>
                </a:xfrm>
                <a:prstGeom prst="rect">
                  <a:avLst/>
                </a:prstGeom>
                <a:noFill/>
              </p:spPr>
              <p:txBody>
                <a:bodyPr wrap="square" rtlCol="0">
                  <a:spAutoFit/>
                </a:bodyPr>
                <a:lstStyle/>
                <a:p>
                  <a:r>
                    <a:rPr lang="en-US" dirty="0" smtClean="0"/>
                    <a:t>Time Period</a:t>
                  </a:r>
                  <a:endParaRPr lang="en-US" dirty="0"/>
                </a:p>
              </p:txBody>
            </p:sp>
            <p:sp>
              <p:nvSpPr>
                <p:cNvPr id="25" name="TextBox 24"/>
                <p:cNvSpPr txBox="1"/>
                <p:nvPr/>
              </p:nvSpPr>
              <p:spPr>
                <a:xfrm>
                  <a:off x="2588651" y="3491340"/>
                  <a:ext cx="418077" cy="977454"/>
                </a:xfrm>
                <a:prstGeom prst="rect">
                  <a:avLst/>
                </a:prstGeom>
                <a:noFill/>
              </p:spPr>
              <p:txBody>
                <a:bodyPr vert="vert270" wrap="square" rtlCol="0" anchor="t" anchorCtr="0">
                  <a:spAutoFit/>
                </a:bodyPr>
                <a:lstStyle/>
                <a:p>
                  <a:r>
                    <a:rPr lang="en-US" dirty="0" smtClean="0"/>
                    <a:t>% Cover</a:t>
                  </a:r>
                  <a:endParaRPr lang="en-US" dirty="0"/>
                </a:p>
              </p:txBody>
            </p:sp>
          </p:grpSp>
        </p:grpSp>
        <p:pic>
          <p:nvPicPr>
            <p:cNvPr id="69" name="Picture 68"/>
            <p:cNvPicPr>
              <a:picLocks noChangeAspect="1"/>
            </p:cNvPicPr>
            <p:nvPr/>
          </p:nvPicPr>
          <p:blipFill>
            <a:blip r:embed="rId4"/>
            <a:stretch>
              <a:fillRect/>
            </a:stretch>
          </p:blipFill>
          <p:spPr>
            <a:xfrm>
              <a:off x="7245696" y="4214816"/>
              <a:ext cx="177800" cy="139700"/>
            </a:xfrm>
            <a:prstGeom prst="rect">
              <a:avLst/>
            </a:prstGeom>
          </p:spPr>
        </p:pic>
        <p:pic>
          <p:nvPicPr>
            <p:cNvPr id="70" name="Picture 69"/>
            <p:cNvPicPr>
              <a:picLocks noChangeAspect="1"/>
            </p:cNvPicPr>
            <p:nvPr/>
          </p:nvPicPr>
          <p:blipFill>
            <a:blip r:embed="rId4"/>
            <a:stretch>
              <a:fillRect/>
            </a:stretch>
          </p:blipFill>
          <p:spPr>
            <a:xfrm>
              <a:off x="7422756" y="4206939"/>
              <a:ext cx="177800" cy="139700"/>
            </a:xfrm>
            <a:prstGeom prst="rect">
              <a:avLst/>
            </a:prstGeom>
          </p:spPr>
        </p:pic>
        <p:pic>
          <p:nvPicPr>
            <p:cNvPr id="71" name="Picture 70"/>
            <p:cNvPicPr>
              <a:picLocks noChangeAspect="1"/>
            </p:cNvPicPr>
            <p:nvPr/>
          </p:nvPicPr>
          <p:blipFill>
            <a:blip r:embed="rId4"/>
            <a:stretch>
              <a:fillRect/>
            </a:stretch>
          </p:blipFill>
          <p:spPr>
            <a:xfrm>
              <a:off x="7595376" y="4219268"/>
              <a:ext cx="177800" cy="139700"/>
            </a:xfrm>
            <a:prstGeom prst="rect">
              <a:avLst/>
            </a:prstGeom>
          </p:spPr>
        </p:pic>
      </p:grpSp>
      <p:grpSp>
        <p:nvGrpSpPr>
          <p:cNvPr id="72" name="Group 71"/>
          <p:cNvGrpSpPr/>
          <p:nvPr/>
        </p:nvGrpSpPr>
        <p:grpSpPr>
          <a:xfrm>
            <a:off x="1124839" y="459280"/>
            <a:ext cx="1918523" cy="1828800"/>
            <a:chOff x="1124839" y="459280"/>
            <a:chExt cx="1918523" cy="1828800"/>
          </a:xfrm>
        </p:grpSpPr>
        <p:pic>
          <p:nvPicPr>
            <p:cNvPr id="73" name="Picture 72" descr="Agaricia-Bleached-20051006.jpg"/>
            <p:cNvPicPr>
              <a:picLocks noChangeAspect="1"/>
            </p:cNvPicPr>
            <p:nvPr/>
          </p:nvPicPr>
          <p:blipFill>
            <a:blip r:embed="rId5"/>
            <a:srcRect r="2866" b="30556"/>
            <a:stretch>
              <a:fillRect/>
            </a:stretch>
          </p:blipFill>
          <p:spPr>
            <a:xfrm>
              <a:off x="1124839" y="459280"/>
              <a:ext cx="1918523" cy="1828800"/>
            </a:xfrm>
            <a:prstGeom prst="rect">
              <a:avLst/>
            </a:prstGeom>
          </p:spPr>
        </p:pic>
        <p:sp>
          <p:nvSpPr>
            <p:cNvPr id="74" name="TextBox 73"/>
            <p:cNvSpPr txBox="1"/>
            <p:nvPr/>
          </p:nvSpPr>
          <p:spPr>
            <a:xfrm>
              <a:off x="1155441" y="490129"/>
              <a:ext cx="698178" cy="369332"/>
            </a:xfrm>
            <a:prstGeom prst="rect">
              <a:avLst/>
            </a:prstGeom>
            <a:solidFill>
              <a:schemeClr val="tx1">
                <a:alpha val="50000"/>
              </a:schemeClr>
            </a:solidFill>
          </p:spPr>
          <p:txBody>
            <a:bodyPr wrap="none" rtlCol="0">
              <a:spAutoFit/>
            </a:bodyPr>
            <a:lstStyle/>
            <a:p>
              <a:r>
                <a:rPr lang="en-US" b="1" dirty="0" smtClean="0">
                  <a:solidFill>
                    <a:srgbClr val="FFFF00"/>
                  </a:solidFill>
                </a:rPr>
                <a:t>2005</a:t>
              </a:r>
              <a:endParaRPr lang="en-US" b="1" dirty="0">
                <a:solidFill>
                  <a:srgbClr val="FFFF00"/>
                </a:solidFill>
              </a:endParaRPr>
            </a:p>
          </p:txBody>
        </p:sp>
      </p:grpSp>
      <p:grpSp>
        <p:nvGrpSpPr>
          <p:cNvPr id="75" name="Group 74"/>
          <p:cNvGrpSpPr/>
          <p:nvPr/>
        </p:nvGrpSpPr>
        <p:grpSpPr>
          <a:xfrm>
            <a:off x="1124839" y="2440543"/>
            <a:ext cx="1918523" cy="1828800"/>
            <a:chOff x="650166" y="2440543"/>
            <a:chExt cx="1918523" cy="1828800"/>
          </a:xfrm>
        </p:grpSpPr>
        <p:pic>
          <p:nvPicPr>
            <p:cNvPr id="76" name="Picture 75" descr="Agaricia-Recovery1-20090630-sm.jpg"/>
            <p:cNvPicPr>
              <a:picLocks noChangeAspect="1"/>
            </p:cNvPicPr>
            <p:nvPr/>
          </p:nvPicPr>
          <p:blipFill>
            <a:blip r:embed="rId6"/>
            <a:srcRect r="21321"/>
            <a:stretch>
              <a:fillRect/>
            </a:stretch>
          </p:blipFill>
          <p:spPr>
            <a:xfrm>
              <a:off x="650166" y="2440543"/>
              <a:ext cx="1918523" cy="1828800"/>
            </a:xfrm>
            <a:prstGeom prst="rect">
              <a:avLst/>
            </a:prstGeom>
          </p:spPr>
        </p:pic>
        <p:sp>
          <p:nvSpPr>
            <p:cNvPr id="77" name="TextBox 76"/>
            <p:cNvSpPr txBox="1"/>
            <p:nvPr/>
          </p:nvSpPr>
          <p:spPr>
            <a:xfrm>
              <a:off x="665467" y="2471392"/>
              <a:ext cx="698178" cy="369332"/>
            </a:xfrm>
            <a:prstGeom prst="rect">
              <a:avLst/>
            </a:prstGeom>
            <a:solidFill>
              <a:schemeClr val="tx1">
                <a:alpha val="50000"/>
              </a:schemeClr>
            </a:solidFill>
          </p:spPr>
          <p:txBody>
            <a:bodyPr wrap="none" rtlCol="0">
              <a:spAutoFit/>
            </a:bodyPr>
            <a:lstStyle/>
            <a:p>
              <a:r>
                <a:rPr lang="en-US" b="1" dirty="0" smtClean="0">
                  <a:solidFill>
                    <a:srgbClr val="FFFF00"/>
                  </a:solidFill>
                </a:rPr>
                <a:t>2010</a:t>
              </a:r>
              <a:endParaRPr lang="en-US" b="1" dirty="0">
                <a:solidFill>
                  <a:srgbClr val="FFFF00"/>
                </a:solidFill>
              </a:endParaRPr>
            </a:p>
          </p:txBody>
        </p:sp>
      </p:grpSp>
      <p:grpSp>
        <p:nvGrpSpPr>
          <p:cNvPr id="78" name="Group 31"/>
          <p:cNvGrpSpPr/>
          <p:nvPr/>
        </p:nvGrpSpPr>
        <p:grpSpPr>
          <a:xfrm>
            <a:off x="1140140" y="4449636"/>
            <a:ext cx="1892808" cy="1831603"/>
            <a:chOff x="6441367" y="503239"/>
            <a:chExt cx="1892808" cy="1831603"/>
          </a:xfrm>
        </p:grpSpPr>
        <p:pic>
          <p:nvPicPr>
            <p:cNvPr id="79" name="Picture 78" descr="Agaricia-Recovery3-20120628-sm.jpg"/>
            <p:cNvPicPr>
              <a:picLocks noChangeAspect="1"/>
            </p:cNvPicPr>
            <p:nvPr/>
          </p:nvPicPr>
          <p:blipFill>
            <a:blip r:embed="rId7"/>
            <a:srcRect r="22494"/>
            <a:stretch>
              <a:fillRect/>
            </a:stretch>
          </p:blipFill>
          <p:spPr>
            <a:xfrm>
              <a:off x="6441367" y="503239"/>
              <a:ext cx="1892808" cy="1831603"/>
            </a:xfrm>
            <a:prstGeom prst="rect">
              <a:avLst/>
            </a:prstGeom>
          </p:spPr>
        </p:pic>
        <p:sp>
          <p:nvSpPr>
            <p:cNvPr id="80" name="TextBox 79"/>
            <p:cNvSpPr txBox="1"/>
            <p:nvPr/>
          </p:nvSpPr>
          <p:spPr>
            <a:xfrm>
              <a:off x="6483970" y="535489"/>
              <a:ext cx="698178" cy="369332"/>
            </a:xfrm>
            <a:prstGeom prst="rect">
              <a:avLst/>
            </a:prstGeom>
            <a:solidFill>
              <a:schemeClr val="tx1">
                <a:alpha val="50000"/>
              </a:schemeClr>
            </a:solidFill>
          </p:spPr>
          <p:txBody>
            <a:bodyPr wrap="none" rtlCol="0">
              <a:spAutoFit/>
            </a:bodyPr>
            <a:lstStyle/>
            <a:p>
              <a:r>
                <a:rPr lang="en-US" b="1" dirty="0" smtClean="0">
                  <a:solidFill>
                    <a:srgbClr val="FFFF00"/>
                  </a:solidFill>
                </a:rPr>
                <a:t>2012</a:t>
              </a:r>
              <a:endParaRPr lang="en-US" b="1" dirty="0">
                <a:solidFill>
                  <a:srgbClr val="FFFF00"/>
                </a:solidFill>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FFFF00"/>
                </a:solidFill>
              </a:rPr>
              <a:t>B.  Reef habitat refuges from thermal </a:t>
            </a:r>
            <a:r>
              <a:rPr lang="en-US" sz="3200" dirty="0" smtClean="0">
                <a:solidFill>
                  <a:srgbClr val="FFFF00"/>
                </a:solidFill>
              </a:rPr>
              <a:t>stress</a:t>
            </a:r>
            <a:br>
              <a:rPr lang="en-US" sz="3200" dirty="0" smtClean="0">
                <a:solidFill>
                  <a:srgbClr val="FFFF00"/>
                </a:solidFill>
              </a:rPr>
            </a:br>
            <a:r>
              <a:rPr lang="en-US" sz="2400" dirty="0" smtClean="0">
                <a:solidFill>
                  <a:schemeClr val="bg1"/>
                </a:solidFill>
              </a:rPr>
              <a:t>Bio-physical conditions also vary across coral </a:t>
            </a:r>
            <a:r>
              <a:rPr lang="en-US" sz="2400" dirty="0" smtClean="0">
                <a:solidFill>
                  <a:schemeClr val="bg1"/>
                </a:solidFill>
              </a:rPr>
              <a:t>reefs</a:t>
            </a:r>
            <a:r>
              <a:rPr lang="en-US" sz="2400" dirty="0" smtClean="0">
                <a:solidFill>
                  <a:srgbClr val="FFFF00"/>
                </a:solidFill>
              </a:rPr>
              <a:t> </a:t>
            </a:r>
            <a:endParaRPr lang="en-US" sz="2400" dirty="0">
              <a:solidFill>
                <a:srgbClr val="FFFF00"/>
              </a:solidFill>
            </a:endParaRPr>
          </a:p>
        </p:txBody>
      </p:sp>
      <p:sp>
        <p:nvSpPr>
          <p:cNvPr id="3" name="Content Placeholder 2"/>
          <p:cNvSpPr>
            <a:spLocks noGrp="1"/>
          </p:cNvSpPr>
          <p:nvPr>
            <p:ph idx="1"/>
          </p:nvPr>
        </p:nvSpPr>
        <p:spPr>
          <a:xfrm>
            <a:off x="457200" y="1600200"/>
            <a:ext cx="5075336" cy="4525963"/>
          </a:xfrm>
        </p:spPr>
        <p:txBody>
          <a:bodyPr>
            <a:normAutofit fontScale="70000" lnSpcReduction="20000"/>
          </a:bodyPr>
          <a:lstStyle/>
          <a:p>
            <a:pPr>
              <a:spcAft>
                <a:spcPts val="1200"/>
              </a:spcAft>
            </a:pPr>
            <a:r>
              <a:rPr lang="en-US" dirty="0" smtClean="0">
                <a:solidFill>
                  <a:schemeClr val="bg1"/>
                </a:solidFill>
              </a:rPr>
              <a:t>Examples </a:t>
            </a:r>
            <a:r>
              <a:rPr lang="en-US" dirty="0" smtClean="0">
                <a:solidFill>
                  <a:schemeClr val="bg1"/>
                </a:solidFill>
              </a:rPr>
              <a:t>of heterogeneity</a:t>
            </a:r>
          </a:p>
          <a:p>
            <a:pPr lvl="1">
              <a:spcAft>
                <a:spcPts val="1200"/>
              </a:spcAft>
            </a:pPr>
            <a:r>
              <a:rPr lang="en-US" dirty="0" smtClean="0">
                <a:solidFill>
                  <a:schemeClr val="bg1"/>
                </a:solidFill>
              </a:rPr>
              <a:t>Thermal </a:t>
            </a:r>
            <a:r>
              <a:rPr lang="en-US" sz="2000" dirty="0" smtClean="0">
                <a:solidFill>
                  <a:schemeClr val="bg1"/>
                </a:solidFill>
              </a:rPr>
              <a:t>(</a:t>
            </a:r>
            <a:r>
              <a:rPr lang="en-US" sz="2000" dirty="0" err="1" smtClean="0">
                <a:solidFill>
                  <a:schemeClr val="bg1"/>
                </a:solidFill>
              </a:rPr>
              <a:t>Gorospe</a:t>
            </a:r>
            <a:r>
              <a:rPr lang="en-US" sz="2000" dirty="0" smtClean="0">
                <a:solidFill>
                  <a:schemeClr val="bg1"/>
                </a:solidFill>
              </a:rPr>
              <a:t> and Karl </a:t>
            </a:r>
            <a:r>
              <a:rPr lang="en-US" sz="2000" dirty="0" smtClean="0">
                <a:solidFill>
                  <a:schemeClr val="bg1"/>
                </a:solidFill>
              </a:rPr>
              <a:t>2011, Davis et al. 2011)</a:t>
            </a:r>
          </a:p>
          <a:p>
            <a:pPr lvl="1">
              <a:spcAft>
                <a:spcPts val="1200"/>
              </a:spcAft>
            </a:pPr>
            <a:r>
              <a:rPr lang="en-US" dirty="0" smtClean="0">
                <a:solidFill>
                  <a:schemeClr val="bg1"/>
                </a:solidFill>
              </a:rPr>
              <a:t>Light</a:t>
            </a:r>
          </a:p>
          <a:p>
            <a:pPr lvl="1">
              <a:spcAft>
                <a:spcPts val="1200"/>
              </a:spcAft>
            </a:pPr>
            <a:r>
              <a:rPr lang="en-US" dirty="0" smtClean="0">
                <a:solidFill>
                  <a:schemeClr val="bg1"/>
                </a:solidFill>
              </a:rPr>
              <a:t>Water </a:t>
            </a:r>
            <a:r>
              <a:rPr lang="en-US" dirty="0" smtClean="0">
                <a:solidFill>
                  <a:schemeClr val="bg1"/>
                </a:solidFill>
              </a:rPr>
              <a:t>motion</a:t>
            </a:r>
          </a:p>
          <a:p>
            <a:pPr lvl="1">
              <a:spcAft>
                <a:spcPts val="1200"/>
              </a:spcAft>
            </a:pPr>
            <a:r>
              <a:rPr lang="en-US" dirty="0" smtClean="0">
                <a:solidFill>
                  <a:schemeClr val="bg1"/>
                </a:solidFill>
              </a:rPr>
              <a:t>Heterotrophic supply </a:t>
            </a:r>
            <a:r>
              <a:rPr lang="en-US" sz="2000" dirty="0" smtClean="0">
                <a:solidFill>
                  <a:schemeClr val="bg1"/>
                </a:solidFill>
              </a:rPr>
              <a:t>(</a:t>
            </a:r>
            <a:r>
              <a:rPr lang="en-US" sz="2000" dirty="0" err="1" smtClean="0">
                <a:solidFill>
                  <a:schemeClr val="bg1"/>
                </a:solidFill>
              </a:rPr>
              <a:t>Hamner</a:t>
            </a:r>
            <a:r>
              <a:rPr lang="en-US" sz="2000" dirty="0" smtClean="0">
                <a:solidFill>
                  <a:schemeClr val="bg1"/>
                </a:solidFill>
              </a:rPr>
              <a:t> et al. 2007)</a:t>
            </a:r>
            <a:endParaRPr lang="en-US" sz="2000" dirty="0" smtClean="0">
              <a:solidFill>
                <a:schemeClr val="bg1"/>
              </a:solidFill>
            </a:endParaRPr>
          </a:p>
          <a:p>
            <a:pPr>
              <a:spcAft>
                <a:spcPts val="1200"/>
              </a:spcAft>
            </a:pPr>
            <a:r>
              <a:rPr lang="en-US" dirty="0" smtClean="0">
                <a:solidFill>
                  <a:schemeClr val="bg1"/>
                </a:solidFill>
              </a:rPr>
              <a:t>Thermal patterns, intra</a:t>
            </a:r>
            <a:r>
              <a:rPr lang="en-US" dirty="0" smtClean="0">
                <a:solidFill>
                  <a:schemeClr val="bg1"/>
                </a:solidFill>
              </a:rPr>
              <a:t>-reef variation in bleaching</a:t>
            </a:r>
          </a:p>
          <a:p>
            <a:pPr lvl="1">
              <a:spcAft>
                <a:spcPts val="1200"/>
              </a:spcAft>
            </a:pPr>
            <a:r>
              <a:rPr lang="en-US" dirty="0" smtClean="0">
                <a:solidFill>
                  <a:schemeClr val="bg1"/>
                </a:solidFill>
              </a:rPr>
              <a:t>e.g., Temperature VAR negatively correlated with bleaching.  High VAR sites may represent a reef (and regional) refugium </a:t>
            </a:r>
            <a:r>
              <a:rPr lang="en-US" sz="2581" dirty="0" smtClean="0">
                <a:solidFill>
                  <a:schemeClr val="bg1"/>
                </a:solidFill>
              </a:rPr>
              <a:t>(McClanahan et al. 2005 &amp; 2007)</a:t>
            </a:r>
            <a:endParaRPr lang="en-US" sz="2581" dirty="0"/>
          </a:p>
        </p:txBody>
      </p:sp>
      <p:pic>
        <p:nvPicPr>
          <p:cNvPr id="5" name="Picture 4" descr="shapeimage_5.jpg"/>
          <p:cNvPicPr>
            <a:picLocks noChangeAspect="1"/>
          </p:cNvPicPr>
          <p:nvPr/>
        </p:nvPicPr>
        <p:blipFill>
          <a:blip r:embed="rId2"/>
          <a:stretch>
            <a:fillRect/>
          </a:stretch>
        </p:blipFill>
        <p:spPr>
          <a:xfrm>
            <a:off x="5519307" y="1918322"/>
            <a:ext cx="3383277" cy="3049714"/>
          </a:xfrm>
          <a:prstGeom prst="rect">
            <a:avLst/>
          </a:prstGeom>
        </p:spPr>
      </p:pic>
      <p:sp>
        <p:nvSpPr>
          <p:cNvPr id="6" name="TextBox 5"/>
          <p:cNvSpPr txBox="1"/>
          <p:nvPr/>
        </p:nvSpPr>
        <p:spPr>
          <a:xfrm>
            <a:off x="7066096" y="4992412"/>
            <a:ext cx="1788095" cy="369332"/>
          </a:xfrm>
          <a:prstGeom prst="rect">
            <a:avLst/>
          </a:prstGeom>
          <a:noFill/>
        </p:spPr>
        <p:txBody>
          <a:bodyPr wrap="none" rtlCol="0">
            <a:spAutoFit/>
          </a:bodyPr>
          <a:lstStyle/>
          <a:p>
            <a:r>
              <a:rPr lang="en-US" dirty="0" smtClean="0">
                <a:solidFill>
                  <a:srgbClr val="FFCC66"/>
                </a:solidFill>
              </a:rPr>
              <a:t>Credit: K. Davis</a:t>
            </a:r>
            <a:endParaRPr lang="en-US" dirty="0">
              <a:solidFill>
                <a:srgbClr val="FFCC6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076829" cy="4525963"/>
          </a:xfrm>
        </p:spPr>
        <p:txBody>
          <a:bodyPr>
            <a:normAutofit/>
          </a:bodyPr>
          <a:lstStyle/>
          <a:p>
            <a:r>
              <a:rPr lang="en-US" sz="2400" dirty="0" smtClean="0">
                <a:solidFill>
                  <a:schemeClr val="bg1"/>
                </a:solidFill>
              </a:rPr>
              <a:t>Reefs </a:t>
            </a:r>
            <a:r>
              <a:rPr lang="en-US" sz="2400" dirty="0" smtClean="0">
                <a:solidFill>
                  <a:schemeClr val="bg1"/>
                </a:solidFill>
              </a:rPr>
              <a:t>are heterogeneous on vertical and horizontal axes</a:t>
            </a:r>
          </a:p>
          <a:p>
            <a:pPr lvl="1"/>
            <a:r>
              <a:rPr lang="en-US" sz="2000" dirty="0" smtClean="0">
                <a:solidFill>
                  <a:schemeClr val="bg1"/>
                </a:solidFill>
              </a:rPr>
              <a:t>Shelf position</a:t>
            </a:r>
          </a:p>
          <a:p>
            <a:pPr lvl="1"/>
            <a:r>
              <a:rPr lang="en-US" sz="2000" dirty="0" smtClean="0">
                <a:solidFill>
                  <a:schemeClr val="bg1"/>
                </a:solidFill>
              </a:rPr>
              <a:t>Depth - reduces light and temperature, potentially increases food </a:t>
            </a:r>
            <a:r>
              <a:rPr lang="en-US" sz="2000" dirty="0" smtClean="0">
                <a:solidFill>
                  <a:schemeClr val="bg1"/>
                </a:solidFill>
              </a:rPr>
              <a:t>supply </a:t>
            </a:r>
            <a:r>
              <a:rPr lang="en-US" sz="1400" dirty="0" smtClean="0">
                <a:solidFill>
                  <a:schemeClr val="bg1"/>
                </a:solidFill>
              </a:rPr>
              <a:t>(Glynn 1996, </a:t>
            </a:r>
            <a:r>
              <a:rPr lang="en-US" sz="1400" dirty="0" err="1" smtClean="0">
                <a:solidFill>
                  <a:schemeClr val="bg1"/>
                </a:solidFill>
              </a:rPr>
              <a:t>Riegl</a:t>
            </a:r>
            <a:r>
              <a:rPr lang="en-US" sz="1400" dirty="0" smtClean="0">
                <a:solidFill>
                  <a:schemeClr val="bg1"/>
                </a:solidFill>
              </a:rPr>
              <a:t> and Pillar 2003, </a:t>
            </a:r>
            <a:r>
              <a:rPr lang="en-US" sz="1400" dirty="0" err="1" smtClean="0">
                <a:solidFill>
                  <a:schemeClr val="bg1"/>
                </a:solidFill>
              </a:rPr>
              <a:t>Bongaerts</a:t>
            </a:r>
            <a:r>
              <a:rPr lang="en-US" sz="1400" dirty="0" smtClean="0">
                <a:solidFill>
                  <a:schemeClr val="bg1"/>
                </a:solidFill>
              </a:rPr>
              <a:t> et al. 2010)</a:t>
            </a:r>
          </a:p>
          <a:p>
            <a:pPr lvl="1"/>
            <a:endParaRPr lang="en-US" dirty="0" smtClean="0">
              <a:solidFill>
                <a:schemeClr val="bg1"/>
              </a:solidFill>
            </a:endParaRPr>
          </a:p>
          <a:p>
            <a:pPr lvl="1">
              <a:buNone/>
            </a:pPr>
            <a:endParaRPr lang="en-US" dirty="0">
              <a:solidFill>
                <a:schemeClr val="bg1"/>
              </a:solidFill>
            </a:endParaRPr>
          </a:p>
        </p:txBody>
      </p:sp>
      <p:sp>
        <p:nvSpPr>
          <p:cNvPr id="18" name="Rounded Rectangle 17"/>
          <p:cNvSpPr/>
          <p:nvPr/>
        </p:nvSpPr>
        <p:spPr>
          <a:xfrm>
            <a:off x="538606" y="4623264"/>
            <a:ext cx="5036102" cy="146271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200" dirty="0" smtClean="0">
                <a:solidFill>
                  <a:srgbClr val="FFFF00"/>
                </a:solidFill>
              </a:rPr>
              <a:t>C.  Reef Systems/Habitats as </a:t>
            </a:r>
            <a:r>
              <a:rPr lang="en-US" sz="3200" dirty="0" smtClean="0">
                <a:solidFill>
                  <a:srgbClr val="FFFF00"/>
                </a:solidFill>
              </a:rPr>
              <a:t>refuges</a:t>
            </a:r>
            <a:br>
              <a:rPr lang="en-US" sz="3200" dirty="0" smtClean="0">
                <a:solidFill>
                  <a:srgbClr val="FFFF00"/>
                </a:solidFill>
              </a:rPr>
            </a:br>
            <a:r>
              <a:rPr lang="en-US" sz="2000" dirty="0" smtClean="0">
                <a:solidFill>
                  <a:schemeClr val="bg1"/>
                </a:solidFill>
              </a:rPr>
              <a:t>Bio-physical conditions vary across reef systems/</a:t>
            </a:r>
            <a:r>
              <a:rPr lang="en-US" sz="2000" dirty="0" smtClean="0">
                <a:solidFill>
                  <a:schemeClr val="bg1"/>
                </a:solidFill>
              </a:rPr>
              <a:t>habitats</a:t>
            </a:r>
            <a:endParaRPr lang="en-US" sz="3200" dirty="0">
              <a:solidFill>
                <a:srgbClr val="FFFF00"/>
              </a:solidFill>
            </a:endParaRPr>
          </a:p>
        </p:txBody>
      </p:sp>
      <p:sp>
        <p:nvSpPr>
          <p:cNvPr id="26628" name="Rectangle 4" descr="20%"/>
          <p:cNvSpPr>
            <a:spLocks noChangeArrowheads="1"/>
          </p:cNvSpPr>
          <p:nvPr/>
        </p:nvSpPr>
        <p:spPr bwMode="auto">
          <a:xfrm>
            <a:off x="4710801" y="4876302"/>
            <a:ext cx="661927" cy="342647"/>
          </a:xfrm>
          <a:prstGeom prst="rect">
            <a:avLst/>
          </a:prstGeom>
          <a:pattFill prst="pct20">
            <a:fgClr>
              <a:srgbClr val="000000"/>
            </a:fgClr>
            <a:bgClr>
              <a:srgbClr val="FFFFFF"/>
            </a:bgClr>
          </a:patt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630" name="Freeform 6"/>
          <p:cNvSpPr>
            <a:spLocks/>
          </p:cNvSpPr>
          <p:nvPr/>
        </p:nvSpPr>
        <p:spPr bwMode="auto">
          <a:xfrm>
            <a:off x="1191558" y="4709420"/>
            <a:ext cx="4243685" cy="933396"/>
          </a:xfrm>
          <a:custGeom>
            <a:avLst/>
            <a:gdLst/>
            <a:ahLst/>
            <a:cxnLst>
              <a:cxn ang="0">
                <a:pos x="0" y="1471"/>
              </a:cxn>
              <a:cxn ang="0">
                <a:pos x="706" y="680"/>
              </a:cxn>
              <a:cxn ang="0">
                <a:pos x="1080" y="931"/>
              </a:cxn>
              <a:cxn ang="0">
                <a:pos x="1786" y="962"/>
              </a:cxn>
              <a:cxn ang="0">
                <a:pos x="2340" y="931"/>
              </a:cxn>
              <a:cxn ang="0">
                <a:pos x="2559" y="827"/>
              </a:cxn>
              <a:cxn ang="0">
                <a:pos x="2892" y="667"/>
              </a:cxn>
              <a:cxn ang="0">
                <a:pos x="3412" y="800"/>
              </a:cxn>
              <a:cxn ang="0">
                <a:pos x="4492" y="787"/>
              </a:cxn>
              <a:cxn ang="0">
                <a:pos x="4860" y="391"/>
              </a:cxn>
              <a:cxn ang="0">
                <a:pos x="5026" y="120"/>
              </a:cxn>
              <a:cxn ang="0">
                <a:pos x="5220" y="391"/>
              </a:cxn>
              <a:cxn ang="0">
                <a:pos x="5400" y="391"/>
              </a:cxn>
              <a:cxn ang="0">
                <a:pos x="5580" y="571"/>
              </a:cxn>
              <a:cxn ang="0">
                <a:pos x="6132" y="614"/>
              </a:cxn>
              <a:cxn ang="0">
                <a:pos x="6840" y="751"/>
              </a:cxn>
              <a:cxn ang="0">
                <a:pos x="7200" y="751"/>
              </a:cxn>
              <a:cxn ang="0">
                <a:pos x="7572" y="387"/>
              </a:cxn>
              <a:cxn ang="0">
                <a:pos x="7879" y="387"/>
              </a:cxn>
              <a:cxn ang="0">
                <a:pos x="8047" y="131"/>
              </a:cxn>
              <a:cxn ang="0">
                <a:pos x="8066" y="1174"/>
              </a:cxn>
              <a:cxn ang="0">
                <a:pos x="8052" y="1440"/>
              </a:cxn>
              <a:cxn ang="0">
                <a:pos x="0" y="1471"/>
              </a:cxn>
            </a:cxnLst>
            <a:rect l="0" t="0" r="r" b="b"/>
            <a:pathLst>
              <a:path w="8078" h="1471">
                <a:moveTo>
                  <a:pt x="0" y="1471"/>
                </a:moveTo>
                <a:cubicBezTo>
                  <a:pt x="118" y="1339"/>
                  <a:pt x="526" y="770"/>
                  <a:pt x="706" y="680"/>
                </a:cubicBezTo>
                <a:cubicBezTo>
                  <a:pt x="886" y="590"/>
                  <a:pt x="900" y="884"/>
                  <a:pt x="1080" y="931"/>
                </a:cubicBezTo>
                <a:cubicBezTo>
                  <a:pt x="1260" y="978"/>
                  <a:pt x="1576" y="962"/>
                  <a:pt x="1786" y="962"/>
                </a:cubicBezTo>
                <a:cubicBezTo>
                  <a:pt x="1996" y="962"/>
                  <a:pt x="2211" y="953"/>
                  <a:pt x="2340" y="931"/>
                </a:cubicBezTo>
                <a:cubicBezTo>
                  <a:pt x="2469" y="909"/>
                  <a:pt x="2467" y="871"/>
                  <a:pt x="2559" y="827"/>
                </a:cubicBezTo>
                <a:cubicBezTo>
                  <a:pt x="2651" y="783"/>
                  <a:pt x="2750" y="671"/>
                  <a:pt x="2892" y="667"/>
                </a:cubicBezTo>
                <a:cubicBezTo>
                  <a:pt x="3034" y="663"/>
                  <a:pt x="3145" y="780"/>
                  <a:pt x="3412" y="800"/>
                </a:cubicBezTo>
                <a:cubicBezTo>
                  <a:pt x="3679" y="820"/>
                  <a:pt x="4251" y="855"/>
                  <a:pt x="4492" y="787"/>
                </a:cubicBezTo>
                <a:cubicBezTo>
                  <a:pt x="4733" y="719"/>
                  <a:pt x="4771" y="502"/>
                  <a:pt x="4860" y="391"/>
                </a:cubicBezTo>
                <a:cubicBezTo>
                  <a:pt x="4949" y="280"/>
                  <a:pt x="4966" y="120"/>
                  <a:pt x="5026" y="120"/>
                </a:cubicBezTo>
                <a:cubicBezTo>
                  <a:pt x="5086" y="120"/>
                  <a:pt x="5158" y="346"/>
                  <a:pt x="5220" y="391"/>
                </a:cubicBezTo>
                <a:cubicBezTo>
                  <a:pt x="5282" y="436"/>
                  <a:pt x="5340" y="361"/>
                  <a:pt x="5400" y="391"/>
                </a:cubicBezTo>
                <a:cubicBezTo>
                  <a:pt x="5460" y="421"/>
                  <a:pt x="5458" y="534"/>
                  <a:pt x="5580" y="571"/>
                </a:cubicBezTo>
                <a:cubicBezTo>
                  <a:pt x="5702" y="608"/>
                  <a:pt x="5922" y="584"/>
                  <a:pt x="6132" y="614"/>
                </a:cubicBezTo>
                <a:cubicBezTo>
                  <a:pt x="6342" y="644"/>
                  <a:pt x="6662" y="728"/>
                  <a:pt x="6840" y="751"/>
                </a:cubicBezTo>
                <a:cubicBezTo>
                  <a:pt x="7018" y="774"/>
                  <a:pt x="7078" y="812"/>
                  <a:pt x="7200" y="751"/>
                </a:cubicBezTo>
                <a:cubicBezTo>
                  <a:pt x="7322" y="690"/>
                  <a:pt x="7459" y="448"/>
                  <a:pt x="7572" y="387"/>
                </a:cubicBezTo>
                <a:lnTo>
                  <a:pt x="7879" y="387"/>
                </a:lnTo>
                <a:cubicBezTo>
                  <a:pt x="7958" y="344"/>
                  <a:pt x="8016" y="0"/>
                  <a:pt x="8047" y="131"/>
                </a:cubicBezTo>
                <a:cubicBezTo>
                  <a:pt x="8078" y="262"/>
                  <a:pt x="8065" y="956"/>
                  <a:pt x="8066" y="1174"/>
                </a:cubicBezTo>
                <a:cubicBezTo>
                  <a:pt x="8067" y="1392"/>
                  <a:pt x="8066" y="1440"/>
                  <a:pt x="8052" y="1440"/>
                </a:cubicBezTo>
                <a:cubicBezTo>
                  <a:pt x="8052" y="1440"/>
                  <a:pt x="0" y="1471"/>
                  <a:pt x="0" y="1471"/>
                </a:cubicBezTo>
                <a:close/>
              </a:path>
            </a:pathLst>
          </a:custGeom>
          <a:solidFill>
            <a:srgbClr val="96969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31" name="Line 7"/>
          <p:cNvSpPr>
            <a:spLocks noChangeShapeType="1"/>
          </p:cNvSpPr>
          <p:nvPr/>
        </p:nvSpPr>
        <p:spPr bwMode="auto">
          <a:xfrm>
            <a:off x="813314" y="4884551"/>
            <a:ext cx="456151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32" name="Text Box 8"/>
          <p:cNvSpPr txBox="1">
            <a:spLocks noChangeArrowheads="1"/>
          </p:cNvSpPr>
          <p:nvPr/>
        </p:nvSpPr>
        <p:spPr bwMode="auto">
          <a:xfrm>
            <a:off x="819798" y="4801981"/>
            <a:ext cx="644623" cy="5360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Helvetica" pitchFamily="64" charset="0"/>
                <a:ea typeface="Times New Roman" pitchFamily="64" charset="0"/>
              </a:rPr>
              <a:t>7 </a:t>
            </a:r>
            <a:r>
              <a:rPr kumimoji="0" lang="en-US" sz="1400" b="1" i="0" u="none" strike="noStrike" cap="none" normalizeH="0" baseline="0" dirty="0" err="1" smtClean="0">
                <a:ln>
                  <a:noFill/>
                </a:ln>
                <a:solidFill>
                  <a:schemeClr val="tx1"/>
                </a:solidFill>
                <a:effectLst/>
                <a:latin typeface="Helvetica" pitchFamily="64" charset="0"/>
                <a:ea typeface="Times New Roman" pitchFamily="64" charset="0"/>
              </a:rPr>
              <a:t>m</a:t>
            </a:r>
            <a:endParaRPr kumimoji="0" lang="en-US" sz="1400" b="1" i="0" u="none" strike="noStrike" cap="none" normalizeH="0" baseline="0" dirty="0" smtClean="0">
              <a:ln>
                <a:noFill/>
              </a:ln>
              <a:solidFill>
                <a:schemeClr val="tx1"/>
              </a:solidFill>
              <a:effectLst/>
              <a:latin typeface="Helvetica" pitchFamily="64" charset="0"/>
              <a:ea typeface="Times New Roman" pitchFamily="6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Helvetica" pitchFamily="64" charset="0"/>
                <a:ea typeface="Times New Roman" pitchFamily="64" charset="0"/>
              </a:rPr>
              <a:t>30 </a:t>
            </a:r>
            <a:r>
              <a:rPr kumimoji="0" lang="en-US" sz="1400" b="1" i="0" u="none" strike="noStrike" cap="none" normalizeH="0" baseline="0" dirty="0" err="1">
                <a:ln>
                  <a:noFill/>
                </a:ln>
                <a:solidFill>
                  <a:schemeClr val="tx1"/>
                </a:solidFill>
                <a:effectLst/>
                <a:latin typeface="Helvetica" pitchFamily="64" charset="0"/>
                <a:ea typeface="Times New Roman" pitchFamily="64" charset="0"/>
              </a:rPr>
              <a:t>m</a:t>
            </a:r>
            <a:endParaRPr kumimoji="0" lang="en-US" sz="1400" b="1" i="0" u="none" strike="noStrike" cap="none" normalizeH="0" baseline="0" dirty="0">
              <a:ln>
                <a:noFill/>
              </a:ln>
              <a:solidFill>
                <a:schemeClr val="tx1"/>
              </a:solidFill>
              <a:effectLst/>
              <a:latin typeface="Helvetica" pitchFamily="64" charset="0"/>
              <a:ea typeface="Times New Roman" pitchFamily="64" charset="0"/>
            </a:endParaRPr>
          </a:p>
        </p:txBody>
      </p:sp>
      <p:sp>
        <p:nvSpPr>
          <p:cNvPr id="26633" name="Line 9"/>
          <p:cNvSpPr>
            <a:spLocks noChangeShapeType="1"/>
          </p:cNvSpPr>
          <p:nvPr/>
        </p:nvSpPr>
        <p:spPr bwMode="auto">
          <a:xfrm>
            <a:off x="1374590" y="5136460"/>
            <a:ext cx="45720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34" name="Line 10"/>
          <p:cNvSpPr>
            <a:spLocks noChangeShapeType="1"/>
          </p:cNvSpPr>
          <p:nvPr/>
        </p:nvSpPr>
        <p:spPr bwMode="auto">
          <a:xfrm>
            <a:off x="1380369" y="4965771"/>
            <a:ext cx="45720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35" name="AutoShape 11"/>
          <p:cNvSpPr>
            <a:spLocks noChangeArrowheads="1"/>
          </p:cNvSpPr>
          <p:nvPr/>
        </p:nvSpPr>
        <p:spPr bwMode="auto">
          <a:xfrm rot="20288367">
            <a:off x="1064974" y="5293170"/>
            <a:ext cx="443368" cy="231506"/>
          </a:xfrm>
          <a:prstGeom prst="curvedUpArrow">
            <a:avLst>
              <a:gd name="adj1" fmla="val 60000"/>
              <a:gd name="adj2" fmla="val 120000"/>
              <a:gd name="adj3" fmla="val 33333"/>
            </a:avLst>
          </a:prstGeom>
          <a:solidFill>
            <a:srgbClr val="FF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636" name="Rectangle 12"/>
          <p:cNvSpPr>
            <a:spLocks noChangeArrowheads="1"/>
          </p:cNvSpPr>
          <p:nvPr/>
        </p:nvSpPr>
        <p:spPr bwMode="auto">
          <a:xfrm>
            <a:off x="813314" y="4729090"/>
            <a:ext cx="4621929" cy="904842"/>
          </a:xfrm>
          <a:prstGeom prst="rect">
            <a:avLst/>
          </a:prstGeom>
          <a:no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637" name="Text Box 13"/>
          <p:cNvSpPr txBox="1">
            <a:spLocks noChangeArrowheads="1"/>
          </p:cNvSpPr>
          <p:nvPr/>
        </p:nvSpPr>
        <p:spPr bwMode="auto">
          <a:xfrm>
            <a:off x="1076509" y="5771626"/>
            <a:ext cx="4538925" cy="228431"/>
          </a:xfrm>
          <a:prstGeom prst="rect">
            <a:avLst/>
          </a:prstGeom>
          <a:noFill/>
          <a:ln w="9525">
            <a:noFill/>
            <a:miter lim="800000"/>
            <a:headEnd/>
            <a:tailEnd/>
          </a:ln>
        </p:spPr>
        <p:txBody>
          <a:bodyPr vert="horz" wrap="square" lIns="91440" tIns="45720" rIns="9144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Helvetica" pitchFamily="64" charset="0"/>
                <a:ea typeface="Times New Roman" pitchFamily="64" charset="0"/>
              </a:rPr>
              <a:t>    Shelf Edge        </a:t>
            </a:r>
            <a:r>
              <a:rPr kumimoji="0" lang="en-US" sz="1400" b="1" i="0" u="none" strike="noStrike" cap="none" normalizeH="0" baseline="0" dirty="0" smtClean="0">
                <a:ln>
                  <a:noFill/>
                </a:ln>
                <a:solidFill>
                  <a:schemeClr val="tx1"/>
                </a:solidFill>
                <a:effectLst/>
                <a:latin typeface="Helvetica" pitchFamily="64" charset="0"/>
                <a:ea typeface="Times New Roman" pitchFamily="64" charset="0"/>
              </a:rPr>
              <a:t> 	</a:t>
            </a:r>
            <a:r>
              <a:rPr kumimoji="0" lang="en-US" sz="1400" b="1" i="0" u="none" strike="noStrike" cap="none" normalizeH="0" baseline="0" dirty="0" err="1" smtClean="0">
                <a:ln>
                  <a:noFill/>
                </a:ln>
                <a:solidFill>
                  <a:schemeClr val="tx1"/>
                </a:solidFill>
                <a:effectLst/>
                <a:latin typeface="Helvetica" pitchFamily="64" charset="0"/>
                <a:ea typeface="Times New Roman" pitchFamily="64" charset="0"/>
              </a:rPr>
              <a:t>Midshelf</a:t>
            </a:r>
            <a:r>
              <a:rPr lang="en-US" sz="1400" b="1" dirty="0" smtClean="0">
                <a:latin typeface="Helvetica" pitchFamily="64" charset="0"/>
                <a:ea typeface="Times New Roman" pitchFamily="64" charset="0"/>
              </a:rPr>
              <a:t>	        </a:t>
            </a:r>
            <a:r>
              <a:rPr kumimoji="0" lang="en-US" sz="1400" b="1" i="0" u="none" strike="noStrike" cap="none" normalizeH="0" baseline="0" dirty="0" err="1" smtClean="0">
                <a:ln>
                  <a:noFill/>
                </a:ln>
                <a:solidFill>
                  <a:schemeClr val="tx1"/>
                </a:solidFill>
                <a:effectLst/>
                <a:latin typeface="Helvetica" pitchFamily="64" charset="0"/>
                <a:ea typeface="Times New Roman" pitchFamily="64" charset="0"/>
              </a:rPr>
              <a:t>Nearshore</a:t>
            </a:r>
            <a:endParaRPr kumimoji="0" lang="en-US" sz="1400" b="1" i="0" u="none" strike="noStrike" cap="none" normalizeH="0" baseline="0" dirty="0">
              <a:ln>
                <a:noFill/>
              </a:ln>
              <a:solidFill>
                <a:schemeClr val="tx1"/>
              </a:solidFill>
              <a:effectLst/>
              <a:latin typeface="Helvetica" pitchFamily="64" charset="0"/>
              <a:ea typeface="Times New Roman" pitchFamily="64" charset="0"/>
            </a:endParaRPr>
          </a:p>
        </p:txBody>
      </p:sp>
      <p:pic>
        <p:nvPicPr>
          <p:cNvPr id="19" name="Content Placeholder 16" descr="CTD-Offshore-100907-DenTempChlorOx.wmf"/>
          <p:cNvPicPr>
            <a:picLocks noChangeAspect="1"/>
          </p:cNvPicPr>
          <p:nvPr/>
        </p:nvPicPr>
        <p:blipFill>
          <a:blip r:embed="rId2"/>
          <a:srcRect l="-15065" r="-15065"/>
          <a:stretch>
            <a:fillRect/>
          </a:stretch>
        </p:blipFill>
        <p:spPr>
          <a:xfrm>
            <a:off x="5539306" y="2353744"/>
            <a:ext cx="3635410" cy="4074118"/>
          </a:xfrm>
          <a:prstGeom prst="rect">
            <a:avLst/>
          </a:prstGeom>
        </p:spPr>
      </p:pic>
      <p:sp>
        <p:nvSpPr>
          <p:cNvPr id="15" name="TextBox 14"/>
          <p:cNvSpPr txBox="1"/>
          <p:nvPr/>
        </p:nvSpPr>
        <p:spPr>
          <a:xfrm>
            <a:off x="6057839" y="1472744"/>
            <a:ext cx="2354731" cy="830997"/>
          </a:xfrm>
          <a:prstGeom prst="rect">
            <a:avLst/>
          </a:prstGeom>
          <a:noFill/>
        </p:spPr>
        <p:txBody>
          <a:bodyPr wrap="none" rtlCol="0">
            <a:spAutoFit/>
          </a:bodyPr>
          <a:lstStyle/>
          <a:p>
            <a:pPr algn="ctr"/>
            <a:r>
              <a:rPr lang="en-US" sz="1600" dirty="0" smtClean="0">
                <a:solidFill>
                  <a:schemeClr val="bg1"/>
                </a:solidFill>
              </a:rPr>
              <a:t>Warm season CTD </a:t>
            </a:r>
            <a:r>
              <a:rPr lang="en-US" sz="1600" dirty="0" smtClean="0">
                <a:solidFill>
                  <a:schemeClr val="bg1"/>
                </a:solidFill>
              </a:rPr>
              <a:t>cast</a:t>
            </a:r>
          </a:p>
          <a:p>
            <a:pPr algn="ctr"/>
            <a:r>
              <a:rPr lang="en-US" sz="1600" dirty="0" smtClean="0">
                <a:solidFill>
                  <a:schemeClr val="bg1"/>
                </a:solidFill>
              </a:rPr>
              <a:t>St. Thomas, Caribbean</a:t>
            </a:r>
            <a:endParaRPr lang="en-US" sz="1600" dirty="0" smtClean="0">
              <a:solidFill>
                <a:schemeClr val="bg1"/>
              </a:solidFill>
            </a:endParaRPr>
          </a:p>
          <a:p>
            <a:pPr algn="ctr"/>
            <a:r>
              <a:rPr lang="en-US" sz="1600" dirty="0" smtClean="0">
                <a:solidFill>
                  <a:schemeClr val="bg1"/>
                </a:solidFill>
              </a:rPr>
              <a:t>Oct. 9, 2007</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Rectangle 13"/>
          <p:cNvSpPr/>
          <p:nvPr/>
        </p:nvSpPr>
        <p:spPr>
          <a:xfrm>
            <a:off x="449279" y="1390902"/>
            <a:ext cx="8331097" cy="2432463"/>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sz="3600" dirty="0" smtClean="0">
                <a:solidFill>
                  <a:srgbClr val="FFFF00"/>
                </a:solidFill>
              </a:rPr>
              <a:t>Depth Refuge and </a:t>
            </a:r>
            <a:r>
              <a:rPr lang="en-US" sz="3600" i="1" dirty="0" err="1" smtClean="0">
                <a:solidFill>
                  <a:srgbClr val="FFFF00"/>
                </a:solidFill>
              </a:rPr>
              <a:t>Millepora</a:t>
            </a:r>
            <a:r>
              <a:rPr lang="en-US" sz="3600" i="1" dirty="0" smtClean="0">
                <a:solidFill>
                  <a:srgbClr val="FFFF00"/>
                </a:solidFill>
              </a:rPr>
              <a:t> </a:t>
            </a:r>
            <a:r>
              <a:rPr lang="en-US" sz="3600" i="1" dirty="0" err="1" smtClean="0">
                <a:solidFill>
                  <a:srgbClr val="FFFF00"/>
                </a:solidFill>
              </a:rPr>
              <a:t>intricata</a:t>
            </a:r>
            <a:endParaRPr lang="en-US" sz="3600" dirty="0">
              <a:solidFill>
                <a:srgbClr val="FFFF00"/>
              </a:solidFill>
            </a:endParaRPr>
          </a:p>
        </p:txBody>
      </p:sp>
      <p:sp>
        <p:nvSpPr>
          <p:cNvPr id="9" name="TextBox 8"/>
          <p:cNvSpPr txBox="1"/>
          <p:nvPr/>
        </p:nvSpPr>
        <p:spPr>
          <a:xfrm>
            <a:off x="896542" y="6276018"/>
            <a:ext cx="7358931" cy="307777"/>
          </a:xfrm>
          <a:prstGeom prst="rect">
            <a:avLst/>
          </a:prstGeom>
          <a:noFill/>
        </p:spPr>
        <p:txBody>
          <a:bodyPr wrap="none" rtlCol="0">
            <a:spAutoFit/>
          </a:bodyPr>
          <a:lstStyle/>
          <a:p>
            <a:r>
              <a:rPr lang="en-US" sz="1400" dirty="0" smtClean="0">
                <a:solidFill>
                  <a:schemeClr val="bg1"/>
                </a:solidFill>
              </a:rPr>
              <a:t>Data from the Gulf of Chiriquí, Panamanian Pacific; Smith, Glynn, </a:t>
            </a:r>
            <a:r>
              <a:rPr lang="en-US" sz="1400" dirty="0" err="1" smtClean="0">
                <a:solidFill>
                  <a:schemeClr val="bg1"/>
                </a:solidFill>
              </a:rPr>
              <a:t>Maté</a:t>
            </a:r>
            <a:r>
              <a:rPr lang="en-US" sz="1400" dirty="0" smtClean="0">
                <a:solidFill>
                  <a:schemeClr val="bg1"/>
                </a:solidFill>
              </a:rPr>
              <a:t>, </a:t>
            </a:r>
            <a:r>
              <a:rPr lang="en-US" sz="1400" dirty="0" err="1" smtClean="0">
                <a:solidFill>
                  <a:schemeClr val="bg1"/>
                </a:solidFill>
              </a:rPr>
              <a:t>Gyory</a:t>
            </a:r>
            <a:r>
              <a:rPr lang="en-US" sz="1400" dirty="0" smtClean="0">
                <a:solidFill>
                  <a:schemeClr val="bg1"/>
                </a:solidFill>
              </a:rPr>
              <a:t> (submitted)</a:t>
            </a:r>
            <a:endParaRPr lang="en-US" sz="1400" dirty="0">
              <a:solidFill>
                <a:schemeClr val="bg1"/>
              </a:solidFill>
            </a:endParaRPr>
          </a:p>
        </p:txBody>
      </p:sp>
      <p:pic>
        <p:nvPicPr>
          <p:cNvPr id="12" name="Content Placeholder 11" descr="Composite Figure.jpg"/>
          <p:cNvPicPr>
            <a:picLocks noGrp="1" noChangeAspect="1"/>
          </p:cNvPicPr>
          <p:nvPr>
            <p:ph sz="half" idx="1"/>
          </p:nvPr>
        </p:nvPicPr>
        <p:blipFill>
          <a:blip r:embed="rId2"/>
          <a:srcRect t="80466" b="-551"/>
          <a:stretch>
            <a:fillRect/>
          </a:stretch>
        </p:blipFill>
        <p:spPr>
          <a:xfrm>
            <a:off x="449279" y="4131427"/>
            <a:ext cx="6007667" cy="1804151"/>
          </a:xfrm>
        </p:spPr>
      </p:pic>
      <p:pic>
        <p:nvPicPr>
          <p:cNvPr id="13" name="Content Placeholder 12" descr="Smith3.eps"/>
          <p:cNvPicPr>
            <a:picLocks noGrp="1" noChangeAspect="1"/>
          </p:cNvPicPr>
          <p:nvPr>
            <p:ph sz="half" idx="2"/>
          </p:nvPr>
        </p:nvPicPr>
        <mc:AlternateContent>
          <mc:Choice xmlns:ma="http://schemas.microsoft.com/office/mac/drawingml/2008/main" Requires="ma">
            <p:blipFill>
              <a:blip r:embed="rId3"/>
              <a:srcRect t="47859" b="1371"/>
              <a:stretch>
                <a:fillRect/>
              </a:stretch>
            </p:blipFill>
          </mc:Choice>
          <mc:Fallback>
            <p:blipFill>
              <a:blip r:embed="rId4"/>
              <a:srcRect t="47859" b="1371"/>
              <a:stretch>
                <a:fillRect/>
              </a:stretch>
            </p:blipFill>
          </mc:Fallback>
        </mc:AlternateContent>
        <p:spPr>
          <a:xfrm>
            <a:off x="761068" y="1256627"/>
            <a:ext cx="6568887" cy="2566737"/>
          </a:xfrm>
        </p:spPr>
      </p:pic>
      <p:sp>
        <p:nvSpPr>
          <p:cNvPr id="16" name="TextBox 15"/>
          <p:cNvSpPr txBox="1"/>
          <p:nvPr/>
        </p:nvSpPr>
        <p:spPr>
          <a:xfrm>
            <a:off x="6732893" y="3020603"/>
            <a:ext cx="1980643" cy="738664"/>
          </a:xfrm>
          <a:prstGeom prst="rect">
            <a:avLst/>
          </a:prstGeom>
          <a:noFill/>
        </p:spPr>
        <p:txBody>
          <a:bodyPr wrap="square" rtlCol="0">
            <a:spAutoFit/>
          </a:bodyPr>
          <a:lstStyle/>
          <a:p>
            <a:r>
              <a:rPr lang="en-US" sz="1400" dirty="0" smtClean="0"/>
              <a:t>CTD Compilation Data</a:t>
            </a:r>
          </a:p>
          <a:p>
            <a:r>
              <a:rPr lang="en-US" sz="1400" dirty="0" smtClean="0"/>
              <a:t>(March 2010)</a:t>
            </a:r>
          </a:p>
          <a:p>
            <a:r>
              <a:rPr lang="en-US" sz="1400" dirty="0" smtClean="0"/>
              <a:t>Credit: J. </a:t>
            </a:r>
            <a:r>
              <a:rPr lang="en-US" sz="1400" dirty="0" err="1" smtClean="0"/>
              <a:t>Gyory</a:t>
            </a:r>
            <a:endParaRPr lang="en-US" sz="1400" dirty="0"/>
          </a:p>
        </p:txBody>
      </p:sp>
      <p:cxnSp>
        <p:nvCxnSpPr>
          <p:cNvPr id="11" name="Straight Connector 10"/>
          <p:cNvCxnSpPr/>
          <p:nvPr/>
        </p:nvCxnSpPr>
        <p:spPr>
          <a:xfrm flipV="1">
            <a:off x="1546944" y="2217406"/>
            <a:ext cx="5404640" cy="15118"/>
          </a:xfrm>
          <a:prstGeom prst="line">
            <a:avLst/>
          </a:prstGeom>
          <a:ln w="9525" cap="flat" cmpd="sng" algn="ctr">
            <a:solidFill>
              <a:schemeClr val="bg1">
                <a:lumMod val="6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8" name="Content Placeholder 11" descr="Composite Figure.jpg"/>
          <p:cNvPicPr>
            <a:picLocks noChangeAspect="1"/>
          </p:cNvPicPr>
          <p:nvPr/>
        </p:nvPicPr>
        <p:blipFill>
          <a:blip r:embed="rId2"/>
          <a:srcRect l="62916" t="35257" r="2111" b="56699"/>
          <a:stretch>
            <a:fillRect/>
          </a:stretch>
        </p:blipFill>
        <p:spPr>
          <a:xfrm>
            <a:off x="6497050" y="4137578"/>
            <a:ext cx="2283326" cy="58207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solidFill>
                  <a:srgbClr val="FFFF00"/>
                </a:solidFill>
              </a:rPr>
              <a:t>Deep Refuge and </a:t>
            </a:r>
            <a:r>
              <a:rPr lang="en-US" sz="3600" i="1" dirty="0" err="1" smtClean="0">
                <a:solidFill>
                  <a:srgbClr val="FFFF00"/>
                </a:solidFill>
              </a:rPr>
              <a:t>Millepora</a:t>
            </a:r>
            <a:r>
              <a:rPr lang="en-US" sz="3600" i="1" dirty="0" smtClean="0">
                <a:solidFill>
                  <a:srgbClr val="FFFF00"/>
                </a:solidFill>
              </a:rPr>
              <a:t> </a:t>
            </a:r>
            <a:r>
              <a:rPr lang="en-US" sz="3600" i="1" dirty="0" err="1" smtClean="0">
                <a:solidFill>
                  <a:srgbClr val="FFFF00"/>
                </a:solidFill>
              </a:rPr>
              <a:t>intricata</a:t>
            </a:r>
            <a:endParaRPr lang="en-US" sz="3600" dirty="0">
              <a:solidFill>
                <a:srgbClr val="FFFF00"/>
              </a:solidFill>
            </a:endParaRPr>
          </a:p>
        </p:txBody>
      </p:sp>
      <p:pic>
        <p:nvPicPr>
          <p:cNvPr id="18" name="Content Placeholder 17" descr="Smith2.JPG"/>
          <p:cNvPicPr>
            <a:picLocks noGrp="1" noChangeAspect="1"/>
          </p:cNvPicPr>
          <p:nvPr>
            <p:ph idx="1"/>
          </p:nvPr>
        </p:nvPicPr>
        <p:blipFill>
          <a:blip r:embed="rId2"/>
          <a:srcRect l="-456" r="-679"/>
          <a:stretch>
            <a:fillRect/>
          </a:stretch>
        </p:blipFill>
        <p:spPr>
          <a:xfrm>
            <a:off x="2794007" y="1519992"/>
            <a:ext cx="5842000" cy="4525963"/>
          </a:xfrm>
        </p:spPr>
      </p:pic>
      <p:sp>
        <p:nvSpPr>
          <p:cNvPr id="19" name="TextBox 18"/>
          <p:cNvSpPr txBox="1"/>
          <p:nvPr/>
        </p:nvSpPr>
        <p:spPr>
          <a:xfrm>
            <a:off x="4207384" y="4162562"/>
            <a:ext cx="325668" cy="369332"/>
          </a:xfrm>
          <a:prstGeom prst="rect">
            <a:avLst/>
          </a:prstGeom>
          <a:noFill/>
        </p:spPr>
        <p:txBody>
          <a:bodyPr wrap="none" rtlCol="0">
            <a:spAutoFit/>
          </a:bodyPr>
          <a:lstStyle/>
          <a:p>
            <a:r>
              <a:rPr lang="en-US" b="1" dirty="0" err="1" smtClean="0"/>
              <a:t>b</a:t>
            </a:r>
            <a:endParaRPr lang="en-US" b="1" dirty="0"/>
          </a:p>
        </p:txBody>
      </p:sp>
      <p:sp>
        <p:nvSpPr>
          <p:cNvPr id="20" name="TextBox 19"/>
          <p:cNvSpPr txBox="1"/>
          <p:nvPr/>
        </p:nvSpPr>
        <p:spPr>
          <a:xfrm>
            <a:off x="5788533" y="3619446"/>
            <a:ext cx="325668" cy="369332"/>
          </a:xfrm>
          <a:prstGeom prst="rect">
            <a:avLst/>
          </a:prstGeom>
          <a:noFill/>
        </p:spPr>
        <p:txBody>
          <a:bodyPr wrap="none" rtlCol="0">
            <a:spAutoFit/>
          </a:bodyPr>
          <a:lstStyle/>
          <a:p>
            <a:r>
              <a:rPr lang="en-US" b="1" dirty="0" err="1" smtClean="0"/>
              <a:t>b</a:t>
            </a:r>
            <a:endParaRPr lang="en-US" b="1" dirty="0"/>
          </a:p>
        </p:txBody>
      </p:sp>
      <p:sp>
        <p:nvSpPr>
          <p:cNvPr id="21" name="TextBox 20"/>
          <p:cNvSpPr txBox="1"/>
          <p:nvPr/>
        </p:nvSpPr>
        <p:spPr>
          <a:xfrm>
            <a:off x="7379375" y="2072110"/>
            <a:ext cx="313044" cy="369332"/>
          </a:xfrm>
          <a:prstGeom prst="rect">
            <a:avLst/>
          </a:prstGeom>
          <a:noFill/>
        </p:spPr>
        <p:txBody>
          <a:bodyPr wrap="none" rtlCol="0">
            <a:spAutoFit/>
          </a:bodyPr>
          <a:lstStyle/>
          <a:p>
            <a:r>
              <a:rPr lang="en-US" b="1" dirty="0" smtClean="0"/>
              <a:t>a</a:t>
            </a:r>
            <a:endParaRPr lang="en-US" b="1" dirty="0"/>
          </a:p>
        </p:txBody>
      </p:sp>
      <p:sp>
        <p:nvSpPr>
          <p:cNvPr id="22" name="TextBox 21"/>
          <p:cNvSpPr txBox="1"/>
          <p:nvPr/>
        </p:nvSpPr>
        <p:spPr>
          <a:xfrm>
            <a:off x="3811157" y="2072110"/>
            <a:ext cx="1443789" cy="738664"/>
          </a:xfrm>
          <a:prstGeom prst="rect">
            <a:avLst/>
          </a:prstGeom>
          <a:noFill/>
        </p:spPr>
        <p:txBody>
          <a:bodyPr wrap="square" rtlCol="0">
            <a:spAutoFit/>
          </a:bodyPr>
          <a:lstStyle/>
          <a:p>
            <a:r>
              <a:rPr lang="en-US" sz="1400" dirty="0" smtClean="0"/>
              <a:t>1-way ANOVA</a:t>
            </a:r>
          </a:p>
          <a:p>
            <a:r>
              <a:rPr lang="en-US" sz="1400" dirty="0" smtClean="0"/>
              <a:t>P = 0.0001</a:t>
            </a:r>
          </a:p>
          <a:p>
            <a:r>
              <a:rPr lang="en-US" sz="1400" dirty="0" smtClean="0"/>
              <a:t>N = 39</a:t>
            </a:r>
            <a:endParaRPr lang="en-US" sz="1400" dirty="0"/>
          </a:p>
        </p:txBody>
      </p:sp>
      <p:pic>
        <p:nvPicPr>
          <p:cNvPr id="23" name="Picture 22" descr="Pan-March2010-Uva - 020-adj2.jpg"/>
          <p:cNvPicPr>
            <a:picLocks noChangeAspect="1"/>
          </p:cNvPicPr>
          <p:nvPr/>
        </p:nvPicPr>
        <p:blipFill>
          <a:blip r:embed="rId3"/>
          <a:stretch>
            <a:fillRect/>
          </a:stretch>
        </p:blipFill>
        <p:spPr>
          <a:xfrm>
            <a:off x="372448" y="1715407"/>
            <a:ext cx="2370453" cy="1777840"/>
          </a:xfrm>
          <a:prstGeom prst="rect">
            <a:avLst/>
          </a:prstGeom>
        </p:spPr>
      </p:pic>
      <p:pic>
        <p:nvPicPr>
          <p:cNvPr id="24" name="Content Placeholder 19" descr="Pan-March 2010-Uva - 21-adj1.jpg"/>
          <p:cNvPicPr>
            <a:picLocks noChangeAspect="1"/>
          </p:cNvPicPr>
          <p:nvPr/>
        </p:nvPicPr>
        <p:blipFill>
          <a:blip r:embed="rId4"/>
          <a:srcRect t="-393" b="-236"/>
          <a:stretch>
            <a:fillRect/>
          </a:stretch>
        </p:blipFill>
        <p:spPr>
          <a:xfrm>
            <a:off x="372449" y="3726390"/>
            <a:ext cx="2372238" cy="1790370"/>
          </a:xfrm>
          <a:prstGeom prst="rect">
            <a:avLst/>
          </a:prstGeom>
        </p:spPr>
      </p:pic>
      <p:sp>
        <p:nvSpPr>
          <p:cNvPr id="11" name="TextBox 10"/>
          <p:cNvSpPr txBox="1"/>
          <p:nvPr/>
        </p:nvSpPr>
        <p:spPr>
          <a:xfrm>
            <a:off x="406637" y="1753764"/>
            <a:ext cx="518291" cy="369332"/>
          </a:xfrm>
          <a:prstGeom prst="rect">
            <a:avLst/>
          </a:prstGeom>
          <a:solidFill>
            <a:schemeClr val="tx1">
              <a:alpha val="50000"/>
            </a:schemeClr>
          </a:solidFill>
        </p:spPr>
        <p:txBody>
          <a:bodyPr wrap="none" rtlCol="0">
            <a:spAutoFit/>
          </a:bodyPr>
          <a:lstStyle/>
          <a:p>
            <a:r>
              <a:rPr lang="en-US" b="1" dirty="0" smtClean="0">
                <a:solidFill>
                  <a:srgbClr val="FFFF00"/>
                </a:solidFill>
              </a:rPr>
              <a:t>3m</a:t>
            </a:r>
            <a:endParaRPr lang="en-US" b="1" dirty="0">
              <a:solidFill>
                <a:srgbClr val="FFFF00"/>
              </a:solidFill>
            </a:endParaRPr>
          </a:p>
        </p:txBody>
      </p:sp>
      <p:sp>
        <p:nvSpPr>
          <p:cNvPr id="12" name="TextBox 11"/>
          <p:cNvSpPr txBox="1"/>
          <p:nvPr/>
        </p:nvSpPr>
        <p:spPr>
          <a:xfrm>
            <a:off x="407880" y="3764008"/>
            <a:ext cx="646669" cy="369332"/>
          </a:xfrm>
          <a:prstGeom prst="rect">
            <a:avLst/>
          </a:prstGeom>
          <a:solidFill>
            <a:schemeClr val="tx1">
              <a:alpha val="50000"/>
            </a:schemeClr>
          </a:solidFill>
        </p:spPr>
        <p:txBody>
          <a:bodyPr wrap="none" rtlCol="0">
            <a:spAutoFit/>
          </a:bodyPr>
          <a:lstStyle/>
          <a:p>
            <a:r>
              <a:rPr lang="en-US" b="1" dirty="0" smtClean="0">
                <a:solidFill>
                  <a:srgbClr val="FFFF00"/>
                </a:solidFill>
              </a:rPr>
              <a:t>18m</a:t>
            </a:r>
            <a:endParaRPr lang="en-US" b="1" dirty="0">
              <a:solidFill>
                <a:srgbClr val="FFFF00"/>
              </a:solidFill>
            </a:endParaRPr>
          </a:p>
        </p:txBody>
      </p:sp>
      <p:sp>
        <p:nvSpPr>
          <p:cNvPr id="13" name="TextBox 12"/>
          <p:cNvSpPr txBox="1"/>
          <p:nvPr/>
        </p:nvSpPr>
        <p:spPr>
          <a:xfrm>
            <a:off x="896542" y="6276018"/>
            <a:ext cx="7358931" cy="307777"/>
          </a:xfrm>
          <a:prstGeom prst="rect">
            <a:avLst/>
          </a:prstGeom>
          <a:noFill/>
        </p:spPr>
        <p:txBody>
          <a:bodyPr wrap="none" rtlCol="0">
            <a:spAutoFit/>
          </a:bodyPr>
          <a:lstStyle/>
          <a:p>
            <a:r>
              <a:rPr lang="en-US" sz="1400" dirty="0" smtClean="0">
                <a:solidFill>
                  <a:schemeClr val="bg1"/>
                </a:solidFill>
              </a:rPr>
              <a:t>Data from the Gulf of Chiriquí, Panamanian Pacific; Smith, Glynn, </a:t>
            </a:r>
            <a:r>
              <a:rPr lang="en-US" sz="1400" dirty="0" err="1" smtClean="0">
                <a:solidFill>
                  <a:schemeClr val="bg1"/>
                </a:solidFill>
              </a:rPr>
              <a:t>Maté</a:t>
            </a:r>
            <a:r>
              <a:rPr lang="en-US" sz="1400" dirty="0" smtClean="0">
                <a:solidFill>
                  <a:schemeClr val="bg1"/>
                </a:solidFill>
              </a:rPr>
              <a:t>, </a:t>
            </a:r>
            <a:r>
              <a:rPr lang="en-US" sz="1400" dirty="0" err="1" smtClean="0">
                <a:solidFill>
                  <a:schemeClr val="bg1"/>
                </a:solidFill>
              </a:rPr>
              <a:t>Gyory</a:t>
            </a:r>
            <a:r>
              <a:rPr lang="en-US" sz="1400" dirty="0" smtClean="0">
                <a:solidFill>
                  <a:schemeClr val="bg1"/>
                </a:solidFill>
              </a:rPr>
              <a:t> (submitted)</a:t>
            </a:r>
            <a:endParaRPr lang="en-US" sz="14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457200" rtl="0">
              <a:spcBef>
                <a:spcPct val="0"/>
              </a:spcBef>
            </a:pPr>
            <a:r>
              <a:rPr lang="en-US" sz="3200" dirty="0" smtClean="0">
                <a:solidFill>
                  <a:srgbClr val="FFFF00"/>
                </a:solidFill>
              </a:rPr>
              <a:t>D. Intra-Regional </a:t>
            </a:r>
            <a:r>
              <a:rPr lang="en-US" sz="3200" dirty="0" smtClean="0">
                <a:solidFill>
                  <a:srgbClr val="FFFF00"/>
                </a:solidFill>
              </a:rPr>
              <a:t>Refuges</a:t>
            </a:r>
            <a:br>
              <a:rPr lang="en-US" sz="3200" dirty="0" smtClean="0">
                <a:solidFill>
                  <a:srgbClr val="FFFF00"/>
                </a:solidFill>
              </a:rPr>
            </a:br>
            <a:r>
              <a:rPr lang="en-US" sz="2400" dirty="0" smtClean="0">
                <a:solidFill>
                  <a:schemeClr val="bg1"/>
                </a:solidFill>
              </a:rPr>
              <a:t>Bio-physical conditions also vary across regions</a:t>
            </a:r>
            <a:endParaRPr lang="en-US" sz="2400" dirty="0">
              <a:solidFill>
                <a:srgbClr val="FFFF00"/>
              </a:solidFill>
            </a:endParaRPr>
          </a:p>
        </p:txBody>
      </p:sp>
      <p:sp>
        <p:nvSpPr>
          <p:cNvPr id="3" name="Content Placeholder 2"/>
          <p:cNvSpPr>
            <a:spLocks noGrp="1"/>
          </p:cNvSpPr>
          <p:nvPr>
            <p:ph idx="1"/>
          </p:nvPr>
        </p:nvSpPr>
        <p:spPr/>
        <p:txBody>
          <a:bodyPr>
            <a:normAutofit/>
          </a:bodyPr>
          <a:lstStyle/>
          <a:p>
            <a:r>
              <a:rPr lang="en-US" sz="2400" dirty="0" smtClean="0">
                <a:solidFill>
                  <a:srgbClr val="FFFFFF"/>
                </a:solidFill>
              </a:rPr>
              <a:t>Example </a:t>
            </a:r>
            <a:r>
              <a:rPr lang="en-US" sz="2400" dirty="0" smtClean="0">
                <a:solidFill>
                  <a:srgbClr val="FFFFFF"/>
                </a:solidFill>
              </a:rPr>
              <a:t>of heterogeneity:</a:t>
            </a:r>
          </a:p>
          <a:p>
            <a:pPr lvl="1"/>
            <a:r>
              <a:rPr lang="en-US" sz="2400" dirty="0" smtClean="0">
                <a:solidFill>
                  <a:srgbClr val="FFFFFF"/>
                </a:solidFill>
              </a:rPr>
              <a:t>Upwelling </a:t>
            </a:r>
            <a:r>
              <a:rPr lang="en-US" sz="1600" dirty="0" smtClean="0">
                <a:solidFill>
                  <a:srgbClr val="FFFFFF"/>
                </a:solidFill>
              </a:rPr>
              <a:t>(Glynn 1996)</a:t>
            </a:r>
          </a:p>
          <a:p>
            <a:pPr lvl="2"/>
            <a:r>
              <a:rPr lang="en-US" dirty="0" err="1" smtClean="0">
                <a:solidFill>
                  <a:srgbClr val="FFFFFF"/>
                </a:solidFill>
              </a:rPr>
              <a:t>Chollett</a:t>
            </a:r>
            <a:r>
              <a:rPr lang="en-US" dirty="0" smtClean="0">
                <a:solidFill>
                  <a:srgbClr val="FFFFFF"/>
                </a:solidFill>
              </a:rPr>
              <a:t> et al. (2010</a:t>
            </a:r>
            <a:r>
              <a:rPr lang="en-US" dirty="0" smtClean="0">
                <a:solidFill>
                  <a:srgbClr val="FFFFFF"/>
                </a:solidFill>
              </a:rPr>
              <a:t>) - </a:t>
            </a:r>
            <a:r>
              <a:rPr lang="en-US" dirty="0" smtClean="0">
                <a:solidFill>
                  <a:srgbClr val="FFFFFF"/>
                </a:solidFill>
              </a:rPr>
              <a:t>In four upwelling regions studied, Oman and Venezuelan Caribbean had consistent stress reduction = upwelling refugia; Panamanian Pacific and N. Madagascar where inconsistent = upwelling refuges, but no upwelling refugia</a:t>
            </a:r>
          </a:p>
          <a:p>
            <a:pPr lvl="2"/>
            <a:r>
              <a:rPr lang="en-US" dirty="0" err="1" smtClean="0">
                <a:solidFill>
                  <a:srgbClr val="FFFFFF"/>
                </a:solidFill>
              </a:rPr>
              <a:t>Karnauskas</a:t>
            </a:r>
            <a:r>
              <a:rPr lang="en-US" dirty="0" smtClean="0">
                <a:solidFill>
                  <a:srgbClr val="FFFFFF"/>
                </a:solidFill>
              </a:rPr>
              <a:t> and Cohen (2012)</a:t>
            </a:r>
            <a:r>
              <a:rPr lang="en-US" dirty="0" smtClean="0">
                <a:solidFill>
                  <a:srgbClr val="FFFFFF"/>
                </a:solidFill>
              </a:rPr>
              <a:t> - </a:t>
            </a:r>
            <a:r>
              <a:rPr lang="en-US" dirty="0" smtClean="0">
                <a:solidFill>
                  <a:srgbClr val="FFFFFF"/>
                </a:solidFill>
              </a:rPr>
              <a:t>Equatorial upwelling, intensified by EUC, will mitigate some projected heating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 name="Rounded Rectangle 24"/>
          <p:cNvSpPr/>
          <p:nvPr/>
        </p:nvSpPr>
        <p:spPr>
          <a:xfrm>
            <a:off x="1009741" y="598560"/>
            <a:ext cx="7161904" cy="584682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US" dirty="0"/>
          </a:p>
        </p:txBody>
      </p:sp>
      <p:sp>
        <p:nvSpPr>
          <p:cNvPr id="35" name="Rectangle 34"/>
          <p:cNvSpPr/>
          <p:nvPr/>
        </p:nvSpPr>
        <p:spPr>
          <a:xfrm>
            <a:off x="2879818" y="1049009"/>
            <a:ext cx="4572000" cy="4572000"/>
          </a:xfrm>
          <a:prstGeom prst="rect">
            <a:avLst/>
          </a:prstGeom>
          <a:solidFill>
            <a:srgbClr val="00FFFF">
              <a:alpha val="50000"/>
            </a:srgbClr>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146720" y="2686798"/>
            <a:ext cx="2305098" cy="1776772"/>
          </a:xfrm>
          <a:prstGeom prst="rect">
            <a:avLst/>
          </a:prstGeom>
          <a:solidFill>
            <a:srgbClr val="00FF00">
              <a:alpha val="50000"/>
            </a:srgbClr>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2860720" y="2686798"/>
            <a:ext cx="2286000" cy="1776772"/>
          </a:xfrm>
          <a:prstGeom prst="rect">
            <a:avLst/>
          </a:prstGeom>
          <a:solidFill>
            <a:srgbClr val="FFFF00">
              <a:alpha val="50000"/>
            </a:srgbClr>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2877214" y="4463588"/>
            <a:ext cx="2269506" cy="1143000"/>
          </a:xfrm>
          <a:prstGeom prst="rect">
            <a:avLst/>
          </a:prstGeom>
          <a:solidFill>
            <a:srgbClr val="FF0000">
              <a:alpha val="50000"/>
            </a:srgbClr>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199341" y="2686798"/>
            <a:ext cx="2211100" cy="369332"/>
          </a:xfrm>
          <a:prstGeom prst="rect">
            <a:avLst/>
          </a:prstGeom>
          <a:noFill/>
        </p:spPr>
        <p:txBody>
          <a:bodyPr wrap="none" rtlCol="0">
            <a:spAutoFit/>
          </a:bodyPr>
          <a:lstStyle/>
          <a:p>
            <a:r>
              <a:rPr lang="en-US" b="1" dirty="0" smtClean="0">
                <a:solidFill>
                  <a:schemeClr val="tx2">
                    <a:lumMod val="50000"/>
                  </a:schemeClr>
                </a:solidFill>
              </a:rPr>
              <a:t>Moderately Strong</a:t>
            </a:r>
            <a:endParaRPr lang="en-US" b="1" dirty="0">
              <a:solidFill>
                <a:schemeClr val="tx2">
                  <a:lumMod val="50000"/>
                </a:schemeClr>
              </a:solidFill>
            </a:endParaRPr>
          </a:p>
        </p:txBody>
      </p:sp>
      <p:sp>
        <p:nvSpPr>
          <p:cNvPr id="10" name="TextBox 9"/>
          <p:cNvSpPr txBox="1"/>
          <p:nvPr/>
        </p:nvSpPr>
        <p:spPr>
          <a:xfrm>
            <a:off x="2935620" y="2686798"/>
            <a:ext cx="2211100" cy="369332"/>
          </a:xfrm>
          <a:prstGeom prst="rect">
            <a:avLst/>
          </a:prstGeom>
          <a:noFill/>
        </p:spPr>
        <p:txBody>
          <a:bodyPr wrap="none" rtlCol="0">
            <a:spAutoFit/>
          </a:bodyPr>
          <a:lstStyle/>
          <a:p>
            <a:r>
              <a:rPr lang="en-US" b="1" dirty="0" smtClean="0">
                <a:solidFill>
                  <a:schemeClr val="tx2">
                    <a:lumMod val="50000"/>
                  </a:schemeClr>
                </a:solidFill>
              </a:rPr>
              <a:t>Moderately Strong</a:t>
            </a:r>
            <a:endParaRPr lang="en-US" b="1" dirty="0">
              <a:solidFill>
                <a:schemeClr val="tx2">
                  <a:lumMod val="50000"/>
                </a:schemeClr>
              </a:solidFill>
            </a:endParaRPr>
          </a:p>
        </p:txBody>
      </p:sp>
      <p:sp>
        <p:nvSpPr>
          <p:cNvPr id="51" name="Rectangle 50"/>
          <p:cNvSpPr/>
          <p:nvPr/>
        </p:nvSpPr>
        <p:spPr>
          <a:xfrm>
            <a:off x="5146720" y="1049009"/>
            <a:ext cx="2305098" cy="1637789"/>
          </a:xfrm>
          <a:prstGeom prst="rect">
            <a:avLst/>
          </a:prstGeom>
          <a:solidFill>
            <a:srgbClr val="FF00FF">
              <a:alpha val="50000"/>
            </a:srgbClr>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5534398" y="1002308"/>
            <a:ext cx="1493105" cy="369332"/>
          </a:xfrm>
          <a:prstGeom prst="rect">
            <a:avLst/>
          </a:prstGeom>
          <a:noFill/>
        </p:spPr>
        <p:txBody>
          <a:bodyPr wrap="none" rtlCol="0">
            <a:spAutoFit/>
          </a:bodyPr>
          <a:lstStyle/>
          <a:p>
            <a:r>
              <a:rPr lang="en-US" b="1" dirty="0" smtClean="0">
                <a:solidFill>
                  <a:schemeClr val="tx2">
                    <a:lumMod val="50000"/>
                  </a:schemeClr>
                </a:solidFill>
              </a:rPr>
              <a:t>Very Strong</a:t>
            </a:r>
            <a:endParaRPr lang="en-US" b="1" dirty="0">
              <a:solidFill>
                <a:schemeClr val="tx2">
                  <a:lumMod val="50000"/>
                </a:schemeClr>
              </a:solidFill>
            </a:endParaRPr>
          </a:p>
        </p:txBody>
      </p:sp>
      <p:sp>
        <p:nvSpPr>
          <p:cNvPr id="22" name="TextBox 21"/>
          <p:cNvSpPr txBox="1"/>
          <p:nvPr/>
        </p:nvSpPr>
        <p:spPr>
          <a:xfrm>
            <a:off x="1179425" y="2910245"/>
            <a:ext cx="1492716" cy="677108"/>
          </a:xfrm>
          <a:prstGeom prst="rect">
            <a:avLst/>
          </a:prstGeom>
          <a:noFill/>
        </p:spPr>
        <p:txBody>
          <a:bodyPr wrap="none" rtlCol="0">
            <a:spAutoFit/>
          </a:bodyPr>
          <a:lstStyle/>
          <a:p>
            <a:pPr algn="ctr"/>
            <a:r>
              <a:rPr lang="en-US" sz="2400" b="1" dirty="0" smtClean="0"/>
              <a:t>Diversity</a:t>
            </a:r>
          </a:p>
          <a:p>
            <a:pPr algn="ctr"/>
            <a:r>
              <a:rPr lang="en-US" sz="1400" b="1" dirty="0" smtClean="0"/>
              <a:t>within refuge</a:t>
            </a:r>
            <a:endParaRPr lang="en-US" sz="1400" b="1" dirty="0"/>
          </a:p>
        </p:txBody>
      </p:sp>
      <p:sp>
        <p:nvSpPr>
          <p:cNvPr id="24" name="TextBox 23"/>
          <p:cNvSpPr txBox="1"/>
          <p:nvPr/>
        </p:nvSpPr>
        <p:spPr>
          <a:xfrm>
            <a:off x="3886976" y="5706627"/>
            <a:ext cx="2492990" cy="677108"/>
          </a:xfrm>
          <a:prstGeom prst="rect">
            <a:avLst/>
          </a:prstGeom>
          <a:noFill/>
        </p:spPr>
        <p:txBody>
          <a:bodyPr wrap="none" rtlCol="0">
            <a:spAutoFit/>
          </a:bodyPr>
          <a:lstStyle/>
          <a:p>
            <a:pPr algn="ctr"/>
            <a:r>
              <a:rPr lang="en-US" sz="2400" b="1" dirty="0" smtClean="0"/>
              <a:t>Connectivity</a:t>
            </a:r>
          </a:p>
          <a:p>
            <a:pPr algn="ctr"/>
            <a:r>
              <a:rPr lang="en-US" sz="1400" b="1" dirty="0" smtClean="0"/>
              <a:t>between refuge/non-refuge</a:t>
            </a:r>
            <a:endParaRPr lang="en-US" sz="1400" b="1" dirty="0"/>
          </a:p>
        </p:txBody>
      </p:sp>
      <p:cxnSp>
        <p:nvCxnSpPr>
          <p:cNvPr id="5" name="Straight Arrow Connector 4"/>
          <p:cNvCxnSpPr/>
          <p:nvPr/>
        </p:nvCxnSpPr>
        <p:spPr>
          <a:xfrm rot="16200000" flipV="1">
            <a:off x="492829" y="3217520"/>
            <a:ext cx="4754880" cy="19097"/>
          </a:xfrm>
          <a:prstGeom prst="straightConnector1">
            <a:avLst/>
          </a:prstGeom>
          <a:ln w="38100">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2861029" y="5596262"/>
            <a:ext cx="4937760" cy="19097"/>
          </a:xfrm>
          <a:prstGeom prst="straightConnector1">
            <a:avLst/>
          </a:prstGeom>
          <a:ln w="38100">
            <a:tailEnd type="arrow"/>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5146720" y="4465591"/>
            <a:ext cx="2305098" cy="1130671"/>
          </a:xfrm>
          <a:prstGeom prst="rect">
            <a:avLst/>
          </a:prstGeom>
          <a:solidFill>
            <a:srgbClr val="FF8000">
              <a:alpha val="50000"/>
            </a:srgbClr>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591427" y="4470540"/>
            <a:ext cx="800219" cy="369332"/>
          </a:xfrm>
          <a:prstGeom prst="rect">
            <a:avLst/>
          </a:prstGeom>
          <a:noFill/>
        </p:spPr>
        <p:txBody>
          <a:bodyPr wrap="none" rtlCol="0">
            <a:spAutoFit/>
          </a:bodyPr>
          <a:lstStyle/>
          <a:p>
            <a:r>
              <a:rPr lang="en-US" b="1" dirty="0" smtClean="0">
                <a:solidFill>
                  <a:schemeClr val="tx2">
                    <a:lumMod val="50000"/>
                  </a:schemeClr>
                </a:solidFill>
              </a:rPr>
              <a:t>Weak</a:t>
            </a:r>
            <a:endParaRPr lang="en-US" b="1" dirty="0">
              <a:solidFill>
                <a:schemeClr val="tx2">
                  <a:lumMod val="50000"/>
                </a:schemeClr>
              </a:solidFill>
            </a:endParaRPr>
          </a:p>
        </p:txBody>
      </p:sp>
      <p:sp>
        <p:nvSpPr>
          <p:cNvPr id="34" name="TextBox 33"/>
          <p:cNvSpPr txBox="1"/>
          <p:nvPr/>
        </p:nvSpPr>
        <p:spPr>
          <a:xfrm>
            <a:off x="7027503" y="5621009"/>
            <a:ext cx="424315" cy="584776"/>
          </a:xfrm>
          <a:prstGeom prst="rect">
            <a:avLst/>
          </a:prstGeom>
          <a:noFill/>
        </p:spPr>
        <p:txBody>
          <a:bodyPr wrap="none" rtlCol="0">
            <a:spAutoFit/>
          </a:bodyPr>
          <a:lstStyle/>
          <a:p>
            <a:r>
              <a:rPr lang="en-US" sz="3200" b="1" dirty="0" smtClean="0"/>
              <a:t>+</a:t>
            </a:r>
            <a:endParaRPr lang="en-US" sz="3200" b="1" dirty="0"/>
          </a:p>
        </p:txBody>
      </p:sp>
      <p:sp>
        <p:nvSpPr>
          <p:cNvPr id="38" name="TextBox 37"/>
          <p:cNvSpPr txBox="1"/>
          <p:nvPr/>
        </p:nvSpPr>
        <p:spPr>
          <a:xfrm>
            <a:off x="2337803" y="1049009"/>
            <a:ext cx="424315" cy="584776"/>
          </a:xfrm>
          <a:prstGeom prst="rect">
            <a:avLst/>
          </a:prstGeom>
          <a:noFill/>
        </p:spPr>
        <p:txBody>
          <a:bodyPr wrap="none" rtlCol="0">
            <a:spAutoFit/>
          </a:bodyPr>
          <a:lstStyle/>
          <a:p>
            <a:r>
              <a:rPr lang="en-US" sz="3200" b="1" dirty="0" smtClean="0"/>
              <a:t>+</a:t>
            </a:r>
            <a:endParaRPr lang="en-US" sz="3200" b="1" dirty="0"/>
          </a:p>
        </p:txBody>
      </p:sp>
      <p:sp>
        <p:nvSpPr>
          <p:cNvPr id="42" name="TextBox 41"/>
          <p:cNvSpPr txBox="1"/>
          <p:nvPr/>
        </p:nvSpPr>
        <p:spPr>
          <a:xfrm>
            <a:off x="2409002" y="5036233"/>
            <a:ext cx="325730" cy="584776"/>
          </a:xfrm>
          <a:prstGeom prst="rect">
            <a:avLst/>
          </a:prstGeom>
          <a:noFill/>
        </p:spPr>
        <p:txBody>
          <a:bodyPr wrap="none" rtlCol="0">
            <a:spAutoFit/>
          </a:bodyPr>
          <a:lstStyle/>
          <a:p>
            <a:r>
              <a:rPr lang="en-US" sz="3200" b="1" dirty="0" smtClean="0"/>
              <a:t>-</a:t>
            </a:r>
            <a:endParaRPr lang="en-US" sz="3200" b="1" dirty="0"/>
          </a:p>
        </p:txBody>
      </p:sp>
      <p:sp>
        <p:nvSpPr>
          <p:cNvPr id="43" name="TextBox 42"/>
          <p:cNvSpPr txBox="1"/>
          <p:nvPr/>
        </p:nvSpPr>
        <p:spPr>
          <a:xfrm>
            <a:off x="2879818" y="5621009"/>
            <a:ext cx="325730" cy="584776"/>
          </a:xfrm>
          <a:prstGeom prst="rect">
            <a:avLst/>
          </a:prstGeom>
          <a:noFill/>
        </p:spPr>
        <p:txBody>
          <a:bodyPr wrap="none" rtlCol="0">
            <a:spAutoFit/>
          </a:bodyPr>
          <a:lstStyle/>
          <a:p>
            <a:r>
              <a:rPr lang="en-US" sz="3200" b="1" dirty="0" smtClean="0"/>
              <a:t>-</a:t>
            </a:r>
            <a:endParaRPr lang="en-US" sz="3200" b="1" dirty="0"/>
          </a:p>
        </p:txBody>
      </p:sp>
      <p:sp>
        <p:nvSpPr>
          <p:cNvPr id="45" name="TextBox 44"/>
          <p:cNvSpPr txBox="1"/>
          <p:nvPr/>
        </p:nvSpPr>
        <p:spPr>
          <a:xfrm>
            <a:off x="2979497" y="1371640"/>
            <a:ext cx="2046710" cy="1077218"/>
          </a:xfrm>
          <a:prstGeom prst="rect">
            <a:avLst/>
          </a:prstGeom>
          <a:noFill/>
        </p:spPr>
        <p:txBody>
          <a:bodyPr wrap="square" rtlCol="0">
            <a:spAutoFit/>
          </a:bodyPr>
          <a:lstStyle/>
          <a:p>
            <a:pPr algn="ctr"/>
            <a:r>
              <a:rPr lang="en-US" sz="1600" dirty="0" smtClean="0"/>
              <a:t>Refuge for</a:t>
            </a:r>
          </a:p>
          <a:p>
            <a:pPr algn="ctr"/>
            <a:r>
              <a:rPr lang="en-US" sz="1600" dirty="0" smtClean="0"/>
              <a:t>Biodiversity</a:t>
            </a:r>
          </a:p>
          <a:p>
            <a:pPr algn="ctr"/>
            <a:r>
              <a:rPr lang="en-US" sz="1600" dirty="0" smtClean="0"/>
              <a:t>E.g., Regional Upwelling</a:t>
            </a:r>
            <a:endParaRPr lang="en-US" sz="1600" dirty="0"/>
          </a:p>
        </p:txBody>
      </p:sp>
      <p:sp>
        <p:nvSpPr>
          <p:cNvPr id="47" name="TextBox 46"/>
          <p:cNvSpPr txBox="1"/>
          <p:nvPr/>
        </p:nvSpPr>
        <p:spPr>
          <a:xfrm>
            <a:off x="2899560" y="4753171"/>
            <a:ext cx="2206584" cy="584776"/>
          </a:xfrm>
          <a:prstGeom prst="rect">
            <a:avLst/>
          </a:prstGeom>
          <a:noFill/>
        </p:spPr>
        <p:txBody>
          <a:bodyPr wrap="square" rtlCol="0">
            <a:spAutoFit/>
          </a:bodyPr>
          <a:lstStyle/>
          <a:p>
            <a:pPr algn="ctr"/>
            <a:r>
              <a:rPr lang="en-US" sz="1600" dirty="0" smtClean="0"/>
              <a:t>Refuge for Genotypes</a:t>
            </a:r>
          </a:p>
          <a:p>
            <a:pPr algn="ctr"/>
            <a:r>
              <a:rPr lang="en-US" sz="1600" dirty="0" smtClean="0"/>
              <a:t>E.g., Depth</a:t>
            </a:r>
            <a:endParaRPr lang="en-US" sz="1600" dirty="0"/>
          </a:p>
        </p:txBody>
      </p:sp>
      <p:sp>
        <p:nvSpPr>
          <p:cNvPr id="49" name="TextBox 48"/>
          <p:cNvSpPr txBox="1"/>
          <p:nvPr/>
        </p:nvSpPr>
        <p:spPr>
          <a:xfrm>
            <a:off x="2932577" y="3070827"/>
            <a:ext cx="2173567" cy="1077218"/>
          </a:xfrm>
          <a:prstGeom prst="rect">
            <a:avLst/>
          </a:prstGeom>
          <a:noFill/>
        </p:spPr>
        <p:txBody>
          <a:bodyPr wrap="square" rtlCol="0">
            <a:spAutoFit/>
          </a:bodyPr>
          <a:lstStyle/>
          <a:p>
            <a:pPr algn="ctr"/>
            <a:r>
              <a:rPr lang="en-US" sz="1600" dirty="0" smtClean="0"/>
              <a:t>Refuge for some Biodiversity</a:t>
            </a:r>
          </a:p>
          <a:p>
            <a:pPr algn="ctr"/>
            <a:r>
              <a:rPr lang="en-US" sz="1600" dirty="0" smtClean="0"/>
              <a:t>E.g., Intra-reef thermal VAR</a:t>
            </a:r>
            <a:endParaRPr lang="en-US" sz="1600" dirty="0"/>
          </a:p>
        </p:txBody>
      </p:sp>
      <p:sp>
        <p:nvSpPr>
          <p:cNvPr id="50" name="TextBox 49"/>
          <p:cNvSpPr txBox="1"/>
          <p:nvPr/>
        </p:nvSpPr>
        <p:spPr>
          <a:xfrm>
            <a:off x="5071821" y="3056130"/>
            <a:ext cx="2471708" cy="1077218"/>
          </a:xfrm>
          <a:prstGeom prst="rect">
            <a:avLst/>
          </a:prstGeom>
          <a:noFill/>
        </p:spPr>
        <p:txBody>
          <a:bodyPr wrap="square" rtlCol="0">
            <a:spAutoFit/>
          </a:bodyPr>
          <a:lstStyle/>
          <a:p>
            <a:pPr algn="ctr"/>
            <a:r>
              <a:rPr lang="en-US" sz="1600" dirty="0" smtClean="0"/>
              <a:t>Refuge for Ecosystem Function</a:t>
            </a:r>
          </a:p>
          <a:p>
            <a:pPr algn="ctr"/>
            <a:r>
              <a:rPr lang="en-US" sz="1600" dirty="0" smtClean="0"/>
              <a:t>E.g., Colony partial mortality</a:t>
            </a:r>
            <a:endParaRPr lang="en-US" sz="1600" dirty="0"/>
          </a:p>
        </p:txBody>
      </p:sp>
      <p:sp>
        <p:nvSpPr>
          <p:cNvPr id="53" name="TextBox 52"/>
          <p:cNvSpPr txBox="1"/>
          <p:nvPr/>
        </p:nvSpPr>
        <p:spPr>
          <a:xfrm>
            <a:off x="2935620" y="1002308"/>
            <a:ext cx="2211100" cy="369332"/>
          </a:xfrm>
          <a:prstGeom prst="rect">
            <a:avLst/>
          </a:prstGeom>
          <a:noFill/>
        </p:spPr>
        <p:txBody>
          <a:bodyPr wrap="none" rtlCol="0">
            <a:spAutoFit/>
          </a:bodyPr>
          <a:lstStyle/>
          <a:p>
            <a:r>
              <a:rPr lang="en-US" b="1" dirty="0" smtClean="0">
                <a:solidFill>
                  <a:schemeClr val="tx2">
                    <a:lumMod val="50000"/>
                  </a:schemeClr>
                </a:solidFill>
              </a:rPr>
              <a:t>Moderately Strong</a:t>
            </a:r>
            <a:endParaRPr lang="en-US" b="1" dirty="0">
              <a:solidFill>
                <a:schemeClr val="tx2">
                  <a:lumMod val="50000"/>
                </a:schemeClr>
              </a:solidFill>
            </a:endParaRPr>
          </a:p>
        </p:txBody>
      </p:sp>
      <p:sp>
        <p:nvSpPr>
          <p:cNvPr id="26" name="TextBox 25"/>
          <p:cNvSpPr txBox="1"/>
          <p:nvPr/>
        </p:nvSpPr>
        <p:spPr>
          <a:xfrm>
            <a:off x="5274120" y="1418341"/>
            <a:ext cx="2046710" cy="830997"/>
          </a:xfrm>
          <a:prstGeom prst="rect">
            <a:avLst/>
          </a:prstGeom>
          <a:noFill/>
        </p:spPr>
        <p:txBody>
          <a:bodyPr wrap="square" rtlCol="0">
            <a:spAutoFit/>
          </a:bodyPr>
          <a:lstStyle/>
          <a:p>
            <a:pPr algn="ctr"/>
            <a:r>
              <a:rPr lang="en-US" sz="1600" dirty="0" smtClean="0"/>
              <a:t>Refuge for</a:t>
            </a:r>
          </a:p>
          <a:p>
            <a:pPr algn="ctr"/>
            <a:r>
              <a:rPr lang="en-US" sz="1600" dirty="0" smtClean="0"/>
              <a:t>Biodiversity</a:t>
            </a:r>
          </a:p>
          <a:p>
            <a:pPr algn="ctr"/>
            <a:r>
              <a:rPr lang="en-US" sz="1600" dirty="0" smtClean="0"/>
              <a:t>E.g., ?</a:t>
            </a:r>
            <a:endParaRPr lang="en-US" sz="1600" dirty="0"/>
          </a:p>
        </p:txBody>
      </p:sp>
      <p:sp>
        <p:nvSpPr>
          <p:cNvPr id="27" name="TextBox 26"/>
          <p:cNvSpPr txBox="1"/>
          <p:nvPr/>
        </p:nvSpPr>
        <p:spPr>
          <a:xfrm>
            <a:off x="226497" y="251746"/>
            <a:ext cx="4495088" cy="523220"/>
          </a:xfrm>
          <a:prstGeom prst="rect">
            <a:avLst/>
          </a:prstGeom>
          <a:solidFill>
            <a:srgbClr val="C0504D"/>
          </a:solidFill>
        </p:spPr>
        <p:txBody>
          <a:bodyPr wrap="square" rtlCol="0">
            <a:spAutoFit/>
          </a:bodyPr>
          <a:lstStyle/>
          <a:p>
            <a:r>
              <a:rPr lang="en-US" sz="2800" dirty="0" smtClean="0"/>
              <a:t>Refuge/Refugium Strength</a:t>
            </a:r>
            <a:endParaRPr lang="en-US" sz="2800" dirty="0"/>
          </a:p>
        </p:txBody>
      </p:sp>
      <p:sp>
        <p:nvSpPr>
          <p:cNvPr id="29" name="TextBox 28"/>
          <p:cNvSpPr txBox="1"/>
          <p:nvPr/>
        </p:nvSpPr>
        <p:spPr>
          <a:xfrm>
            <a:off x="5943481" y="4470540"/>
            <a:ext cx="800219" cy="369332"/>
          </a:xfrm>
          <a:prstGeom prst="rect">
            <a:avLst/>
          </a:prstGeom>
          <a:noFill/>
        </p:spPr>
        <p:txBody>
          <a:bodyPr wrap="none" rtlCol="0">
            <a:spAutoFit/>
          </a:bodyPr>
          <a:lstStyle/>
          <a:p>
            <a:r>
              <a:rPr lang="en-US" b="1" dirty="0" smtClean="0">
                <a:solidFill>
                  <a:schemeClr val="tx2">
                    <a:lumMod val="50000"/>
                  </a:schemeClr>
                </a:solidFill>
              </a:rPr>
              <a:t>Weak</a:t>
            </a:r>
            <a:endParaRPr lang="en-US" b="1" dirty="0">
              <a:solidFill>
                <a:schemeClr val="tx2">
                  <a:lumMod val="50000"/>
                </a:schemeClr>
              </a:solidFill>
            </a:endParaRPr>
          </a:p>
        </p:txBody>
      </p:sp>
      <p:sp>
        <p:nvSpPr>
          <p:cNvPr id="30" name="TextBox 29"/>
          <p:cNvSpPr txBox="1"/>
          <p:nvPr/>
        </p:nvSpPr>
        <p:spPr>
          <a:xfrm>
            <a:off x="5203857" y="4753171"/>
            <a:ext cx="2206584" cy="584776"/>
          </a:xfrm>
          <a:prstGeom prst="rect">
            <a:avLst/>
          </a:prstGeom>
          <a:noFill/>
        </p:spPr>
        <p:txBody>
          <a:bodyPr wrap="square" rtlCol="0">
            <a:spAutoFit/>
          </a:bodyPr>
          <a:lstStyle/>
          <a:p>
            <a:pPr algn="ctr"/>
            <a:r>
              <a:rPr lang="en-US" sz="1600" dirty="0" smtClean="0"/>
              <a:t>Refuge for Species</a:t>
            </a:r>
          </a:p>
          <a:p>
            <a:pPr algn="ctr"/>
            <a:r>
              <a:rPr lang="en-US" sz="1600" dirty="0" smtClean="0"/>
              <a:t>E.g., Depth</a:t>
            </a:r>
            <a:endParaRPr lang="en-US"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FF00"/>
                </a:solidFill>
              </a:rPr>
              <a:t>Moving </a:t>
            </a:r>
            <a:r>
              <a:rPr lang="en-US" sz="3200" dirty="0" smtClean="0">
                <a:solidFill>
                  <a:srgbClr val="FFFF00"/>
                </a:solidFill>
              </a:rPr>
              <a:t>forward: </a:t>
            </a:r>
            <a:r>
              <a:rPr lang="en-US" sz="3200" dirty="0" smtClean="0">
                <a:solidFill>
                  <a:srgbClr val="FFFF00"/>
                </a:solidFill>
              </a:rPr>
              <a:t>Where </a:t>
            </a:r>
            <a:r>
              <a:rPr lang="en-US" sz="3200" dirty="0" smtClean="0">
                <a:solidFill>
                  <a:srgbClr val="FFFF00"/>
                </a:solidFill>
              </a:rPr>
              <a:t>would we expect refuges?</a:t>
            </a:r>
            <a:endParaRPr lang="en-US" sz="3200" dirty="0">
              <a:solidFill>
                <a:srgbClr val="FFFF00"/>
              </a:solidFill>
            </a:endParaRPr>
          </a:p>
        </p:txBody>
      </p:sp>
      <p:sp>
        <p:nvSpPr>
          <p:cNvPr id="3" name="Content Placeholder 2"/>
          <p:cNvSpPr>
            <a:spLocks noGrp="1"/>
          </p:cNvSpPr>
          <p:nvPr>
            <p:ph sz="half" idx="1"/>
          </p:nvPr>
        </p:nvSpPr>
        <p:spPr>
          <a:xfrm>
            <a:off x="457200" y="1600201"/>
            <a:ext cx="4038600" cy="3121034"/>
          </a:xfrm>
        </p:spPr>
        <p:txBody>
          <a:bodyPr>
            <a:normAutofit fontScale="62500" lnSpcReduction="20000"/>
          </a:bodyPr>
          <a:lstStyle/>
          <a:p>
            <a:pPr>
              <a:spcAft>
                <a:spcPts val="1200"/>
              </a:spcAft>
              <a:buNone/>
            </a:pPr>
            <a:r>
              <a:rPr lang="en-US" sz="4211" dirty="0" smtClean="0">
                <a:solidFill>
                  <a:schemeClr val="bg1"/>
                </a:solidFill>
              </a:rPr>
              <a:t>Where are refugia more likely?</a:t>
            </a:r>
          </a:p>
          <a:p>
            <a:pPr>
              <a:spcAft>
                <a:spcPts val="1200"/>
              </a:spcAft>
            </a:pPr>
            <a:r>
              <a:rPr lang="en-US" dirty="0" smtClean="0">
                <a:solidFill>
                  <a:schemeClr val="bg1"/>
                </a:solidFill>
              </a:rPr>
              <a:t>Habitat heterogeneity </a:t>
            </a:r>
            <a:r>
              <a:rPr lang="en-US" sz="2240" dirty="0" smtClean="0">
                <a:solidFill>
                  <a:schemeClr val="bg1"/>
                </a:solidFill>
              </a:rPr>
              <a:t>(</a:t>
            </a:r>
            <a:r>
              <a:rPr lang="en-US" sz="2240" dirty="0" err="1" smtClean="0">
                <a:solidFill>
                  <a:schemeClr val="bg1"/>
                </a:solidFill>
              </a:rPr>
              <a:t>Taberlet</a:t>
            </a:r>
            <a:r>
              <a:rPr lang="en-US" sz="2240" dirty="0" smtClean="0">
                <a:solidFill>
                  <a:schemeClr val="bg1"/>
                </a:solidFill>
              </a:rPr>
              <a:t> </a:t>
            </a:r>
            <a:r>
              <a:rPr lang="en-US" sz="2240" dirty="0" smtClean="0">
                <a:solidFill>
                  <a:schemeClr val="bg1"/>
                </a:solidFill>
              </a:rPr>
              <a:t>and </a:t>
            </a:r>
            <a:r>
              <a:rPr lang="en-US" sz="2240" dirty="0" err="1" smtClean="0">
                <a:solidFill>
                  <a:schemeClr val="bg1"/>
                </a:solidFill>
              </a:rPr>
              <a:t>Cheddadi</a:t>
            </a:r>
            <a:r>
              <a:rPr lang="en-US" sz="2240" dirty="0" smtClean="0">
                <a:solidFill>
                  <a:schemeClr val="bg1"/>
                </a:solidFill>
              </a:rPr>
              <a:t> 2002)</a:t>
            </a:r>
          </a:p>
          <a:p>
            <a:pPr>
              <a:spcAft>
                <a:spcPts val="1200"/>
              </a:spcAft>
            </a:pPr>
            <a:r>
              <a:rPr lang="en-US" dirty="0" smtClean="0">
                <a:solidFill>
                  <a:schemeClr val="bg1"/>
                </a:solidFill>
              </a:rPr>
              <a:t>Mixed-layer depth (western Pacific warm pool versus Caribbean)</a:t>
            </a:r>
          </a:p>
          <a:p>
            <a:pPr>
              <a:spcAft>
                <a:spcPts val="1200"/>
              </a:spcAft>
            </a:pPr>
            <a:r>
              <a:rPr lang="en-US" dirty="0" smtClean="0">
                <a:solidFill>
                  <a:schemeClr val="bg1"/>
                </a:solidFill>
              </a:rPr>
              <a:t>Presence of habitat generalists (Caribbean)</a:t>
            </a:r>
            <a:endParaRPr lang="en-US" dirty="0" smtClean="0">
              <a:solidFill>
                <a:schemeClr val="bg1"/>
              </a:solidFill>
            </a:endParaRPr>
          </a:p>
          <a:p>
            <a:pPr>
              <a:spcAft>
                <a:spcPts val="1200"/>
              </a:spcAft>
              <a:buNone/>
            </a:pPr>
            <a:endParaRPr lang="en-US" dirty="0" smtClean="0">
              <a:solidFill>
                <a:schemeClr val="bg1"/>
              </a:solidFill>
            </a:endParaRPr>
          </a:p>
        </p:txBody>
      </p:sp>
      <p:sp>
        <p:nvSpPr>
          <p:cNvPr id="4" name="Content Placeholder 3"/>
          <p:cNvSpPr>
            <a:spLocks noGrp="1"/>
          </p:cNvSpPr>
          <p:nvPr>
            <p:ph sz="half" idx="2"/>
          </p:nvPr>
        </p:nvSpPr>
        <p:spPr>
          <a:xfrm>
            <a:off x="4648200" y="1600200"/>
            <a:ext cx="4038600" cy="2062827"/>
          </a:xfrm>
        </p:spPr>
        <p:txBody>
          <a:bodyPr>
            <a:normAutofit fontScale="62500" lnSpcReduction="20000"/>
          </a:bodyPr>
          <a:lstStyle/>
          <a:p>
            <a:pPr>
              <a:spcAft>
                <a:spcPts val="1200"/>
              </a:spcAft>
              <a:buNone/>
            </a:pPr>
            <a:r>
              <a:rPr lang="en-US" sz="4211" dirty="0" smtClean="0">
                <a:solidFill>
                  <a:schemeClr val="bg1"/>
                </a:solidFill>
              </a:rPr>
              <a:t>What makes a refugia-ready coral species?</a:t>
            </a:r>
          </a:p>
          <a:p>
            <a:pPr>
              <a:spcAft>
                <a:spcPts val="1200"/>
              </a:spcAft>
            </a:pPr>
            <a:r>
              <a:rPr lang="en-US" dirty="0" smtClean="0">
                <a:solidFill>
                  <a:schemeClr val="bg1"/>
                </a:solidFill>
              </a:rPr>
              <a:t>Morphological plasticity</a:t>
            </a:r>
          </a:p>
          <a:p>
            <a:pPr>
              <a:spcAft>
                <a:spcPts val="1200"/>
              </a:spcAft>
            </a:pPr>
            <a:r>
              <a:rPr lang="en-US" dirty="0" err="1" smtClean="0">
                <a:solidFill>
                  <a:schemeClr val="bg1"/>
                </a:solidFill>
              </a:rPr>
              <a:t>Trophic</a:t>
            </a:r>
            <a:r>
              <a:rPr lang="en-US" dirty="0" smtClean="0">
                <a:solidFill>
                  <a:schemeClr val="bg1"/>
                </a:solidFill>
              </a:rPr>
              <a:t> flexibility</a:t>
            </a:r>
          </a:p>
          <a:p>
            <a:pPr>
              <a:spcAft>
                <a:spcPts val="1200"/>
              </a:spcAft>
            </a:pPr>
            <a:r>
              <a:rPr lang="en-US" dirty="0" smtClean="0">
                <a:solidFill>
                  <a:schemeClr val="bg1"/>
                </a:solidFill>
              </a:rPr>
              <a:t>Habitat generalist</a:t>
            </a:r>
            <a:endParaRPr lang="en-US" dirty="0"/>
          </a:p>
        </p:txBody>
      </p:sp>
      <p:sp>
        <p:nvSpPr>
          <p:cNvPr id="5" name="TextBox 4"/>
          <p:cNvSpPr txBox="1"/>
          <p:nvPr/>
        </p:nvSpPr>
        <p:spPr>
          <a:xfrm>
            <a:off x="457200" y="4775909"/>
            <a:ext cx="8229600" cy="1877437"/>
          </a:xfrm>
          <a:prstGeom prst="rect">
            <a:avLst/>
          </a:prstGeom>
          <a:noFill/>
        </p:spPr>
        <p:txBody>
          <a:bodyPr wrap="square" rtlCol="0">
            <a:spAutoFit/>
          </a:bodyPr>
          <a:lstStyle/>
          <a:p>
            <a:pPr>
              <a:spcAft>
                <a:spcPts val="1200"/>
              </a:spcAft>
              <a:buNone/>
            </a:pPr>
            <a:r>
              <a:rPr lang="en-US" sz="2400" dirty="0" smtClean="0">
                <a:solidFill>
                  <a:schemeClr val="bg1"/>
                </a:solidFill>
              </a:rPr>
              <a:t>Conclusion</a:t>
            </a:r>
          </a:p>
          <a:p>
            <a:pPr>
              <a:spcAft>
                <a:spcPts val="1200"/>
              </a:spcAft>
              <a:buNone/>
            </a:pPr>
            <a:r>
              <a:rPr lang="en-US" dirty="0" smtClean="0">
                <a:solidFill>
                  <a:srgbClr val="FFCC66"/>
                </a:solidFill>
              </a:rPr>
              <a:t>Larger-scale predictions of coral and coral reef demographics in an era of global change should incorporate the potential for refuges and refugia in the </a:t>
            </a:r>
            <a:r>
              <a:rPr lang="en-US" dirty="0" err="1" smtClean="0">
                <a:solidFill>
                  <a:srgbClr val="FFCC66"/>
                </a:solidFill>
              </a:rPr>
              <a:t>metapopulation</a:t>
            </a:r>
            <a:endParaRPr lang="en-US" dirty="0" smtClean="0">
              <a:solidFill>
                <a:srgbClr val="FFCC66"/>
              </a:solidFill>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Acknowledgements</a:t>
            </a:r>
            <a:endParaRPr lang="en-US" dirty="0">
              <a:solidFill>
                <a:srgbClr val="FFFFFF"/>
              </a:solidFill>
            </a:endParaRPr>
          </a:p>
        </p:txBody>
      </p:sp>
      <p:sp>
        <p:nvSpPr>
          <p:cNvPr id="4" name="Text Placeholder 3"/>
          <p:cNvSpPr>
            <a:spLocks noGrp="1"/>
          </p:cNvSpPr>
          <p:nvPr>
            <p:ph type="body" idx="1"/>
          </p:nvPr>
        </p:nvSpPr>
        <p:spPr/>
        <p:txBody>
          <a:bodyPr/>
          <a:lstStyle/>
          <a:p>
            <a:r>
              <a:rPr lang="en-US" dirty="0" smtClean="0">
                <a:solidFill>
                  <a:srgbClr val="FCFF2E"/>
                </a:solidFill>
              </a:rPr>
              <a:t>Financial Support</a:t>
            </a:r>
            <a:endParaRPr lang="en-US" dirty="0">
              <a:solidFill>
                <a:srgbClr val="FCFF2E"/>
              </a:solidFill>
            </a:endParaRPr>
          </a:p>
        </p:txBody>
      </p:sp>
      <p:sp>
        <p:nvSpPr>
          <p:cNvPr id="5" name="Content Placeholder 4"/>
          <p:cNvSpPr>
            <a:spLocks noGrp="1"/>
          </p:cNvSpPr>
          <p:nvPr>
            <p:ph sz="half" idx="2"/>
          </p:nvPr>
        </p:nvSpPr>
        <p:spPr/>
        <p:txBody>
          <a:bodyPr>
            <a:normAutofit fontScale="92500" lnSpcReduction="20000"/>
          </a:bodyPr>
          <a:lstStyle/>
          <a:p>
            <a:r>
              <a:rPr lang="en-US" dirty="0" smtClean="0">
                <a:solidFill>
                  <a:srgbClr val="FFFFFF"/>
                </a:solidFill>
              </a:rPr>
              <a:t>Black Coral Penalty Fund</a:t>
            </a:r>
          </a:p>
          <a:p>
            <a:r>
              <a:rPr lang="en-US" dirty="0" smtClean="0">
                <a:solidFill>
                  <a:srgbClr val="FFFFFF"/>
                </a:solidFill>
              </a:rPr>
              <a:t>Caribbean Fishery Management Council</a:t>
            </a:r>
          </a:p>
          <a:p>
            <a:r>
              <a:rPr lang="en-US" dirty="0" smtClean="0">
                <a:solidFill>
                  <a:srgbClr val="FFFFFF"/>
                </a:solidFill>
              </a:rPr>
              <a:t>Lana Vento Charitable Trust</a:t>
            </a:r>
          </a:p>
          <a:p>
            <a:r>
              <a:rPr lang="en-US" dirty="0" smtClean="0">
                <a:solidFill>
                  <a:srgbClr val="FFFFFF"/>
                </a:solidFill>
              </a:rPr>
              <a:t>NOAA Coral Reef Conservation Program</a:t>
            </a:r>
          </a:p>
          <a:p>
            <a:r>
              <a:rPr lang="en-US" dirty="0" smtClean="0">
                <a:solidFill>
                  <a:srgbClr val="FFFFFF"/>
                </a:solidFill>
              </a:rPr>
              <a:t>NSF VI-</a:t>
            </a:r>
            <a:r>
              <a:rPr lang="en-US" dirty="0" err="1" smtClean="0">
                <a:solidFill>
                  <a:srgbClr val="FFFFFF"/>
                </a:solidFill>
              </a:rPr>
              <a:t>EPSCoR</a:t>
            </a:r>
            <a:r>
              <a:rPr lang="en-US" dirty="0" smtClean="0">
                <a:solidFill>
                  <a:srgbClr val="FFFFFF"/>
                </a:solidFill>
              </a:rPr>
              <a:t> (Grants )</a:t>
            </a:r>
          </a:p>
          <a:p>
            <a:r>
              <a:rPr lang="en-US" dirty="0" smtClean="0">
                <a:solidFill>
                  <a:srgbClr val="FFFFFF"/>
                </a:solidFill>
              </a:rPr>
              <a:t>Smithsonian Tropical Research Institute</a:t>
            </a:r>
          </a:p>
          <a:p>
            <a:r>
              <a:rPr lang="en-US" dirty="0" smtClean="0">
                <a:solidFill>
                  <a:srgbClr val="FFFFFF"/>
                </a:solidFill>
              </a:rPr>
              <a:t>USVI Department of Planning and Natural Resources</a:t>
            </a:r>
          </a:p>
          <a:p>
            <a:endParaRPr lang="en-US" dirty="0">
              <a:solidFill>
                <a:srgbClr val="FFFFFF"/>
              </a:solidFill>
            </a:endParaRPr>
          </a:p>
        </p:txBody>
      </p:sp>
      <p:sp>
        <p:nvSpPr>
          <p:cNvPr id="6" name="Text Placeholder 5"/>
          <p:cNvSpPr>
            <a:spLocks noGrp="1"/>
          </p:cNvSpPr>
          <p:nvPr>
            <p:ph type="body" sz="quarter" idx="3"/>
          </p:nvPr>
        </p:nvSpPr>
        <p:spPr/>
        <p:txBody>
          <a:bodyPr>
            <a:normAutofit fontScale="92500" lnSpcReduction="20000"/>
          </a:bodyPr>
          <a:lstStyle/>
          <a:p>
            <a:r>
              <a:rPr lang="en-US" dirty="0" smtClean="0">
                <a:solidFill>
                  <a:srgbClr val="FCFF2E"/>
                </a:solidFill>
              </a:rPr>
              <a:t>Research and Intellectual Support</a:t>
            </a:r>
            <a:endParaRPr lang="en-US" dirty="0">
              <a:solidFill>
                <a:srgbClr val="FCFF2E"/>
              </a:solidFill>
            </a:endParaRPr>
          </a:p>
        </p:txBody>
      </p:sp>
      <p:sp>
        <p:nvSpPr>
          <p:cNvPr id="7" name="Content Placeholder 6"/>
          <p:cNvSpPr>
            <a:spLocks noGrp="1"/>
          </p:cNvSpPr>
          <p:nvPr>
            <p:ph sz="quarter" idx="4"/>
          </p:nvPr>
        </p:nvSpPr>
        <p:spPr/>
        <p:txBody>
          <a:bodyPr>
            <a:normAutofit/>
          </a:bodyPr>
          <a:lstStyle/>
          <a:p>
            <a:pPr>
              <a:buNone/>
            </a:pPr>
            <a:r>
              <a:rPr lang="en-US" sz="1400" dirty="0" smtClean="0">
                <a:solidFill>
                  <a:srgbClr val="FFFFFF"/>
                </a:solidFill>
              </a:rPr>
              <a:t>UVI: </a:t>
            </a:r>
            <a:r>
              <a:rPr lang="en-US" sz="1400" dirty="0" err="1" smtClean="0">
                <a:solidFill>
                  <a:srgbClr val="FFFFFF"/>
                </a:solidFill>
              </a:rPr>
              <a:t>Iliana</a:t>
            </a:r>
            <a:r>
              <a:rPr lang="en-US" sz="1400" dirty="0" smtClean="0">
                <a:solidFill>
                  <a:srgbClr val="FFFFFF"/>
                </a:solidFill>
              </a:rPr>
              <a:t> </a:t>
            </a:r>
            <a:r>
              <a:rPr lang="en-US" sz="1400" dirty="0" err="1" smtClean="0">
                <a:solidFill>
                  <a:srgbClr val="FFFFFF"/>
                </a:solidFill>
              </a:rPr>
              <a:t>Baums</a:t>
            </a:r>
            <a:r>
              <a:rPr lang="en-US" sz="1400" dirty="0" smtClean="0">
                <a:solidFill>
                  <a:srgbClr val="FFFFFF"/>
                </a:solidFill>
              </a:rPr>
              <a:t>, Andrew Baker, Jeremiah </a:t>
            </a:r>
            <a:r>
              <a:rPr lang="en-US" sz="1400" dirty="0" err="1" smtClean="0">
                <a:solidFill>
                  <a:srgbClr val="FFFFFF"/>
                </a:solidFill>
              </a:rPr>
              <a:t>Blondeau</a:t>
            </a:r>
            <a:r>
              <a:rPr lang="en-US" sz="1400" dirty="0" smtClean="0">
                <a:solidFill>
                  <a:srgbClr val="FFFFFF"/>
                </a:solidFill>
              </a:rPr>
              <a:t>, Marilyn Brandt, Robert Brewer, Kevin Brown, Ian Byrne, </a:t>
            </a:r>
            <a:r>
              <a:rPr lang="en-US" sz="1400" dirty="0" err="1" smtClean="0">
                <a:solidFill>
                  <a:srgbClr val="FFFFFF"/>
                </a:solidFill>
              </a:rPr>
              <a:t>Jacqulyn</a:t>
            </a:r>
            <a:r>
              <a:rPr lang="en-US" sz="1400" dirty="0" smtClean="0">
                <a:solidFill>
                  <a:srgbClr val="FFFFFF"/>
                </a:solidFill>
              </a:rPr>
              <a:t> </a:t>
            </a:r>
            <a:r>
              <a:rPr lang="en-US" sz="1400" dirty="0" err="1" smtClean="0">
                <a:solidFill>
                  <a:srgbClr val="FFFFFF"/>
                </a:solidFill>
              </a:rPr>
              <a:t>Calnan</a:t>
            </a:r>
            <a:r>
              <a:rPr lang="en-US" sz="1400" dirty="0" smtClean="0">
                <a:solidFill>
                  <a:srgbClr val="FFFFFF"/>
                </a:solidFill>
              </a:rPr>
              <a:t>, Leslie Henderson, Daniel Holstein, </a:t>
            </a:r>
            <a:r>
              <a:rPr lang="en-US" sz="1400" dirty="0" err="1" smtClean="0">
                <a:solidFill>
                  <a:srgbClr val="FFFFFF"/>
                </a:solidFill>
              </a:rPr>
              <a:t>Nasseer</a:t>
            </a:r>
            <a:r>
              <a:rPr lang="en-US" sz="1400" dirty="0" smtClean="0">
                <a:solidFill>
                  <a:srgbClr val="FFFFFF"/>
                </a:solidFill>
              </a:rPr>
              <a:t> </a:t>
            </a:r>
            <a:r>
              <a:rPr lang="en-US" sz="1400" dirty="0" err="1" smtClean="0">
                <a:solidFill>
                  <a:srgbClr val="FFFFFF"/>
                </a:solidFill>
              </a:rPr>
              <a:t>Idrisi</a:t>
            </a:r>
            <a:r>
              <a:rPr lang="en-US" sz="1400" dirty="0" smtClean="0">
                <a:solidFill>
                  <a:srgbClr val="FFFFFF"/>
                </a:solidFill>
              </a:rPr>
              <a:t>, </a:t>
            </a:r>
            <a:r>
              <a:rPr lang="en-US" sz="1400" dirty="0" err="1" smtClean="0">
                <a:solidFill>
                  <a:srgbClr val="FFFFFF"/>
                </a:solidFill>
              </a:rPr>
              <a:t>Charmane</a:t>
            </a:r>
            <a:r>
              <a:rPr lang="en-US" sz="1400" dirty="0" smtClean="0">
                <a:solidFill>
                  <a:srgbClr val="FFFFFF"/>
                </a:solidFill>
              </a:rPr>
              <a:t> Joseph, Elizabeth </a:t>
            </a:r>
            <a:r>
              <a:rPr lang="en-US" sz="1400" dirty="0" err="1" smtClean="0">
                <a:solidFill>
                  <a:srgbClr val="FFFFFF"/>
                </a:solidFill>
              </a:rPr>
              <a:t>Kadison</a:t>
            </a:r>
            <a:r>
              <a:rPr lang="en-US" sz="1400" dirty="0" smtClean="0">
                <a:solidFill>
                  <a:srgbClr val="FFFFFF"/>
                </a:solidFill>
              </a:rPr>
              <a:t>, Matthew </a:t>
            </a:r>
            <a:r>
              <a:rPr lang="en-US" sz="1400" dirty="0" err="1" smtClean="0">
                <a:solidFill>
                  <a:srgbClr val="FFFFFF"/>
                </a:solidFill>
              </a:rPr>
              <a:t>Kammann</a:t>
            </a:r>
            <a:r>
              <a:rPr lang="en-US" sz="1400" dirty="0" smtClean="0">
                <a:solidFill>
                  <a:srgbClr val="FFFFFF"/>
                </a:solidFill>
              </a:rPr>
              <a:t>, Christopher </a:t>
            </a:r>
            <a:r>
              <a:rPr lang="en-US" sz="1400" dirty="0" err="1" smtClean="0">
                <a:solidFill>
                  <a:srgbClr val="FFFFFF"/>
                </a:solidFill>
              </a:rPr>
              <a:t>Loeffler</a:t>
            </a:r>
            <a:r>
              <a:rPr lang="en-US" sz="1400" dirty="0" smtClean="0">
                <a:solidFill>
                  <a:srgbClr val="FFFFFF"/>
                </a:solidFill>
              </a:rPr>
              <a:t>, Richard Nemeth, Steve </a:t>
            </a:r>
            <a:r>
              <a:rPr lang="en-US" sz="1400" dirty="0" err="1" smtClean="0">
                <a:solidFill>
                  <a:srgbClr val="FFFFFF"/>
                </a:solidFill>
              </a:rPr>
              <a:t>Prosterman</a:t>
            </a:r>
            <a:r>
              <a:rPr lang="en-US" sz="1400" dirty="0" smtClean="0">
                <a:solidFill>
                  <a:srgbClr val="FFFFFF"/>
                </a:solidFill>
              </a:rPr>
              <a:t>, Marcia Taylor, Kenny </a:t>
            </a:r>
            <a:r>
              <a:rPr lang="en-US" sz="1400" dirty="0" err="1" smtClean="0">
                <a:solidFill>
                  <a:srgbClr val="FFFFFF"/>
                </a:solidFill>
              </a:rPr>
              <a:t>Turbe</a:t>
            </a:r>
            <a:r>
              <a:rPr lang="en-US" sz="1400" dirty="0" smtClean="0">
                <a:solidFill>
                  <a:srgbClr val="FFFFFF"/>
                </a:solidFill>
              </a:rPr>
              <a:t>, Vanessa Wright, </a:t>
            </a:r>
          </a:p>
          <a:p>
            <a:pPr>
              <a:buNone/>
            </a:pPr>
            <a:r>
              <a:rPr lang="en-US" sz="1400" dirty="0" smtClean="0">
                <a:solidFill>
                  <a:srgbClr val="FFFFFF"/>
                </a:solidFill>
              </a:rPr>
              <a:t>CFMC: Miguel </a:t>
            </a:r>
            <a:r>
              <a:rPr lang="en-US" sz="1400" dirty="0" err="1" smtClean="0">
                <a:solidFill>
                  <a:srgbClr val="FFFFFF"/>
                </a:solidFill>
              </a:rPr>
              <a:t>Rolón</a:t>
            </a:r>
            <a:r>
              <a:rPr lang="en-US" sz="1400" dirty="0" smtClean="0">
                <a:solidFill>
                  <a:srgbClr val="FFFFFF"/>
                </a:solidFill>
              </a:rPr>
              <a:t>, Graciela </a:t>
            </a:r>
            <a:r>
              <a:rPr lang="en-US" sz="1400" dirty="0" err="1" smtClean="0">
                <a:solidFill>
                  <a:srgbClr val="FFFFFF"/>
                </a:solidFill>
              </a:rPr>
              <a:t>García</a:t>
            </a:r>
            <a:r>
              <a:rPr lang="en-US" sz="1400" dirty="0" smtClean="0">
                <a:solidFill>
                  <a:srgbClr val="FFFFFF"/>
                </a:solidFill>
              </a:rPr>
              <a:t> </a:t>
            </a:r>
            <a:r>
              <a:rPr lang="en-US" sz="1400" dirty="0" err="1" smtClean="0">
                <a:solidFill>
                  <a:srgbClr val="FFFFFF"/>
                </a:solidFill>
              </a:rPr>
              <a:t>Moliner</a:t>
            </a:r>
            <a:endParaRPr lang="en-US" sz="1400" dirty="0" smtClean="0">
              <a:solidFill>
                <a:srgbClr val="FFFFFF"/>
              </a:solidFill>
            </a:endParaRPr>
          </a:p>
          <a:p>
            <a:pPr>
              <a:buNone/>
            </a:pPr>
            <a:r>
              <a:rPr lang="en-US" sz="1400" dirty="0" smtClean="0">
                <a:solidFill>
                  <a:srgbClr val="FFFFFF"/>
                </a:solidFill>
              </a:rPr>
              <a:t>NOAA CCMA: Tim Battista, Chris </a:t>
            </a:r>
            <a:r>
              <a:rPr lang="en-US" sz="1400" dirty="0" err="1" smtClean="0">
                <a:solidFill>
                  <a:srgbClr val="FFFFFF"/>
                </a:solidFill>
              </a:rPr>
              <a:t>Caldow</a:t>
            </a:r>
            <a:r>
              <a:rPr lang="en-US" sz="1400" dirty="0" smtClean="0">
                <a:solidFill>
                  <a:srgbClr val="FFFFFF"/>
                </a:solidFill>
              </a:rPr>
              <a:t>, Bryan Costa, Mark Monaco, Simon Pittman</a:t>
            </a:r>
          </a:p>
          <a:p>
            <a:pPr>
              <a:buNone/>
            </a:pPr>
            <a:r>
              <a:rPr lang="en-US" sz="1400" dirty="0" smtClean="0">
                <a:solidFill>
                  <a:srgbClr val="FFFFFF"/>
                </a:solidFill>
              </a:rPr>
              <a:t>UPR: Jorge ‘Reni’ Garcia, Milton Carlos, Jorge </a:t>
            </a:r>
            <a:r>
              <a:rPr lang="en-US" sz="1400" dirty="0" err="1" smtClean="0">
                <a:solidFill>
                  <a:srgbClr val="FFFFFF"/>
                </a:solidFill>
              </a:rPr>
              <a:t>Sabater</a:t>
            </a:r>
            <a:endParaRPr lang="en-US" sz="1400" dirty="0" smtClean="0">
              <a:solidFill>
                <a:srgbClr val="FFFFFF"/>
              </a:solidFill>
            </a:endParaRPr>
          </a:p>
          <a:p>
            <a:pPr>
              <a:buNone/>
            </a:pPr>
            <a:r>
              <a:rPr lang="en-US" sz="1400" dirty="0" smtClean="0">
                <a:solidFill>
                  <a:srgbClr val="FFFFFF"/>
                </a:solidFill>
              </a:rPr>
              <a:t>ETP Folks: Viktor </a:t>
            </a:r>
            <a:r>
              <a:rPr lang="en-US" sz="1400" dirty="0" err="1" smtClean="0">
                <a:solidFill>
                  <a:srgbClr val="FFFFFF"/>
                </a:solidFill>
              </a:rPr>
              <a:t>Brandtneris</a:t>
            </a:r>
            <a:r>
              <a:rPr lang="en-US" sz="1400" dirty="0" smtClean="0">
                <a:solidFill>
                  <a:srgbClr val="FFFFFF"/>
                </a:solidFill>
              </a:rPr>
              <a:t>, Adrienne Correa, Peggy Fong, Peter Glynn, </a:t>
            </a:r>
            <a:r>
              <a:rPr lang="en-US" sz="1400" dirty="0" err="1" smtClean="0">
                <a:solidFill>
                  <a:srgbClr val="FFFFFF"/>
                </a:solidFill>
              </a:rPr>
              <a:t>Harilaos</a:t>
            </a:r>
            <a:r>
              <a:rPr lang="en-US" sz="1400" dirty="0" smtClean="0">
                <a:solidFill>
                  <a:srgbClr val="FFFFFF"/>
                </a:solidFill>
              </a:rPr>
              <a:t> </a:t>
            </a:r>
            <a:r>
              <a:rPr lang="en-US" sz="1400" dirty="0" err="1" smtClean="0">
                <a:solidFill>
                  <a:srgbClr val="FFFFFF"/>
                </a:solidFill>
              </a:rPr>
              <a:t>Lessios</a:t>
            </a:r>
            <a:r>
              <a:rPr lang="en-US" sz="1400" dirty="0" smtClean="0">
                <a:solidFill>
                  <a:srgbClr val="FFFFFF"/>
                </a:solidFill>
              </a:rPr>
              <a:t>, Derek </a:t>
            </a:r>
            <a:r>
              <a:rPr lang="en-US" sz="1400" dirty="0" err="1" smtClean="0">
                <a:solidFill>
                  <a:srgbClr val="FFFFFF"/>
                </a:solidFill>
              </a:rPr>
              <a:t>Manzello</a:t>
            </a:r>
            <a:r>
              <a:rPr lang="en-US" sz="1400" dirty="0" smtClean="0">
                <a:solidFill>
                  <a:srgbClr val="FFFFFF"/>
                </a:solidFill>
              </a:rPr>
              <a:t>, Juan </a:t>
            </a:r>
            <a:r>
              <a:rPr lang="en-US" sz="1400" dirty="0" err="1" smtClean="0">
                <a:solidFill>
                  <a:srgbClr val="FFFFFF"/>
                </a:solidFill>
              </a:rPr>
              <a:t>Maté</a:t>
            </a:r>
            <a:r>
              <a:rPr lang="en-US" sz="1400" dirty="0" smtClean="0">
                <a:solidFill>
                  <a:srgbClr val="FFFFFF"/>
                </a:solidFill>
              </a:rPr>
              <a:t>, </a:t>
            </a:r>
            <a:r>
              <a:rPr lang="en-US" sz="1400" dirty="0" err="1" smtClean="0">
                <a:solidFill>
                  <a:srgbClr val="FFFFFF"/>
                </a:solidFill>
              </a:rPr>
              <a:t>Ranjan</a:t>
            </a:r>
            <a:r>
              <a:rPr lang="en-US" sz="1400" dirty="0" smtClean="0">
                <a:solidFill>
                  <a:srgbClr val="FFFFFF"/>
                </a:solidFill>
              </a:rPr>
              <a:t> </a:t>
            </a:r>
            <a:r>
              <a:rPr lang="en-US" sz="1400" dirty="0" err="1" smtClean="0">
                <a:solidFill>
                  <a:srgbClr val="FFFFFF"/>
                </a:solidFill>
              </a:rPr>
              <a:t>Muthukrisnan</a:t>
            </a:r>
            <a:r>
              <a:rPr lang="en-US" sz="1400" dirty="0" smtClean="0">
                <a:solidFill>
                  <a:srgbClr val="FFFFFF"/>
                </a:solidFill>
              </a:rPr>
              <a:t>, Bernhard </a:t>
            </a:r>
            <a:r>
              <a:rPr lang="en-US" sz="1400" dirty="0" err="1" smtClean="0">
                <a:solidFill>
                  <a:srgbClr val="FFFFFF"/>
                </a:solidFill>
              </a:rPr>
              <a:t>Reigl</a:t>
            </a:r>
            <a:endParaRPr lang="en-US" sz="1400" dirty="0" smtClean="0">
              <a:solidFill>
                <a:srgbClr val="FFFF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3512</TotalTime>
  <Words>1435</Words>
  <Application>Microsoft Macintosh PowerPoint</Application>
  <PresentationFormat>On-screen Show (4:3)</PresentationFormat>
  <Paragraphs>170</Paragraphs>
  <Slides>17</Slides>
  <Notes>4</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Office Theme</vt:lpstr>
      <vt:lpstr>The Relevance of Refugia  for Corals and Coral Reefs  of the Future</vt:lpstr>
      <vt:lpstr>Refuge(s) vs. Refugium(ia)</vt:lpstr>
      <vt:lpstr>Slide 3</vt:lpstr>
      <vt:lpstr>Conditions for a Refugium</vt:lpstr>
      <vt:lpstr>Factors for Thermal Refuges</vt:lpstr>
      <vt:lpstr>A. Colonies as a refuge from thermal stress</vt:lpstr>
      <vt:lpstr>A. Colonies as a refuge from thermal stress</vt:lpstr>
      <vt:lpstr>Slide 8</vt:lpstr>
      <vt:lpstr>Slide 9</vt:lpstr>
      <vt:lpstr>B.  Reef habitat refuges from thermal stress Bio-physical conditions also vary across coral reefs </vt:lpstr>
      <vt:lpstr>C.  Reef Systems/Habitats as refuges Bio-physical conditions vary across reef systems/habitats</vt:lpstr>
      <vt:lpstr>Depth Refuge and Millepora intricata</vt:lpstr>
      <vt:lpstr>Deep Refuge and Millepora intricata</vt:lpstr>
      <vt:lpstr>D. Intra-Regional Refuges Bio-physical conditions also vary across regions</vt:lpstr>
      <vt:lpstr>Slide 15</vt:lpstr>
      <vt:lpstr>Moving forward: Where would we expect refuges?</vt:lpstr>
      <vt:lpstr>Acknowledgements</vt:lpstr>
    </vt:vector>
  </TitlesOfParts>
  <Company>Center for Marine and Environmental Studies-Universi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Tyler Smith</dc:creator>
  <cp:lastModifiedBy>VI EPSCoR</cp:lastModifiedBy>
  <cp:revision>78</cp:revision>
  <dcterms:created xsi:type="dcterms:W3CDTF">2012-07-12T19:47:13Z</dcterms:created>
  <dcterms:modified xsi:type="dcterms:W3CDTF">2012-07-12T21:45:47Z</dcterms:modified>
</cp:coreProperties>
</file>